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4"/>
  </p:notesMasterIdLst>
  <p:sldIdLst>
    <p:sldId id="256" r:id="rId2"/>
    <p:sldId id="296" r:id="rId3"/>
    <p:sldId id="257" r:id="rId4"/>
    <p:sldId id="258" r:id="rId5"/>
    <p:sldId id="283" r:id="rId6"/>
    <p:sldId id="284" r:id="rId7"/>
    <p:sldId id="286" r:id="rId8"/>
    <p:sldId id="278" r:id="rId9"/>
    <p:sldId id="287" r:id="rId10"/>
    <p:sldId id="313" r:id="rId11"/>
    <p:sldId id="314" r:id="rId12"/>
    <p:sldId id="315" r:id="rId13"/>
    <p:sldId id="323" r:id="rId14"/>
    <p:sldId id="316" r:id="rId15"/>
    <p:sldId id="279" r:id="rId16"/>
    <p:sldId id="288" r:id="rId17"/>
    <p:sldId id="297" r:id="rId18"/>
    <p:sldId id="300" r:id="rId19"/>
    <p:sldId id="301" r:id="rId20"/>
    <p:sldId id="302" r:id="rId21"/>
    <p:sldId id="303" r:id="rId22"/>
    <p:sldId id="298" r:id="rId23"/>
    <p:sldId id="305" r:id="rId24"/>
    <p:sldId id="306" r:id="rId25"/>
    <p:sldId id="307" r:id="rId26"/>
    <p:sldId id="308" r:id="rId27"/>
    <p:sldId id="309" r:id="rId28"/>
    <p:sldId id="321" r:id="rId29"/>
    <p:sldId id="322" r:id="rId30"/>
    <p:sldId id="280" r:id="rId31"/>
    <p:sldId id="293" r:id="rId32"/>
    <p:sldId id="317" r:id="rId33"/>
    <p:sldId id="292" r:id="rId34"/>
    <p:sldId id="291" r:id="rId35"/>
    <p:sldId id="294" r:id="rId36"/>
    <p:sldId id="318" r:id="rId37"/>
    <p:sldId id="281" r:id="rId38"/>
    <p:sldId id="289" r:id="rId39"/>
    <p:sldId id="320" r:id="rId40"/>
    <p:sldId id="295" r:id="rId41"/>
    <p:sldId id="319" r:id="rId42"/>
    <p:sldId id="277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Inter" panose="020B0604020202020204" charset="0"/>
      <p:regular r:id="rId51"/>
      <p:bold r:id="rId52"/>
    </p:embeddedFont>
    <p:embeddedFont>
      <p:font typeface="Inter Medium" panose="020B0604020202020204" charset="0"/>
      <p:regular r:id="rId53"/>
      <p:bold r:id="rId54"/>
    </p:embeddedFont>
    <p:embeddedFont>
      <p:font typeface="Inter SemiBold" panose="020B0604020202020204" charset="0"/>
      <p:regular r:id="rId55"/>
      <p:bold r:id="rId56"/>
    </p:embeddedFont>
    <p:embeddedFont>
      <p:font typeface="Maven Pro SemiBold" panose="020B0604020202020204" charset="0"/>
      <p:regular r:id="rId57"/>
      <p:bold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244CF-C13F-4BCA-A14F-25669B5EE0DD}" v="356" dt="2023-06-07T09:31:26.951"/>
    <p1510:client id="{0F8B02A9-974D-42FD-BE46-CE6B18082C7D}" v="70" dt="2023-06-14T14:24:46.442"/>
    <p1510:client id="{2C6ED254-2CAF-4342-9E42-0C991354214B}" v="1" dt="2023-06-14T08:54:48.868"/>
    <p1510:client id="{2D3E9A30-79A7-40C0-948B-55B476AECA0A}" v="5" dt="2023-06-13T14:33:57.009"/>
    <p1510:client id="{33B57131-54AE-4D76-8A8C-7C4C61B5CE29}" v="60" dt="2023-06-09T09:49:36.133"/>
    <p1510:client id="{3516A73C-9D2F-417F-BCC8-D72C054FD1AC}" v="185" dt="2023-06-14T13:25:39.416"/>
    <p1510:client id="{378C7F8E-C36E-4283-8388-62D0F9CD3945}" v="363" dt="2023-06-14T15:12:17.377"/>
    <p1510:client id="{3A688FCD-120C-4755-838D-5F8C987B3D8D}" v="622" dt="2023-06-14T07:51:18.640"/>
    <p1510:client id="{3BEBDEC4-1C5B-4463-AEFB-3BFED5601ADB}" v="68" dt="2023-06-14T12:45:27.899"/>
    <p1510:client id="{3FE58CDE-72D5-4590-BBCC-BAD54E4F40F8}" v="758" dt="2023-06-14T12:18:16.363"/>
    <p1510:client id="{5B5E47D6-7F07-4C31-8958-5EA39951FA0E}" v="124" dt="2023-06-14T15:55:33.050"/>
    <p1510:client id="{61E29A15-48A3-4021-9263-F2BE49912705}" v="106" dt="2023-06-14T09:02:36.765"/>
    <p1510:client id="{65DA8097-C183-483D-9C73-742330F7B1D8}" v="293" dt="2023-06-14T15:54:53.968"/>
    <p1510:client id="{702C04A8-85CF-4F9C-9D2D-CFE96AEF5959}" v="581" dt="2023-06-14T13:52:48.022"/>
    <p1510:client id="{778AEEC1-E538-4973-9609-7B696B08C421}" v="33" dt="2023-06-09T12:15:29.682"/>
    <p1510:client id="{783F0507-0486-4609-89D3-D040839AE8A3}" v="150" dt="2023-06-13T17:52:33.017"/>
    <p1510:client id="{7AAC49AD-20BA-403D-93A5-540F9ECD1E56}" v="82" dt="2023-06-14T10:46:12.027"/>
    <p1510:client id="{82D97599-036F-4CF2-AE24-7556DD591895}" v="87" dt="2023-06-14T12:51:58.909"/>
    <p1510:client id="{8D1BD623-ACB1-48CA-9D98-51042F662DD6}" v="73" dt="2023-06-13T14:39:54.969"/>
    <p1510:client id="{900A18E3-A5FE-416D-A876-A863A43D27E5}" v="754" dt="2023-06-14T12:13:03.429"/>
    <p1510:client id="{9CCD90C1-0135-45A9-9093-820E972F8B20}" v="153" dt="2023-06-09T10:21:18.003"/>
    <p1510:client id="{BE4F5AA5-A13C-4509-B99E-3A05D0EDAF0C}" v="690" dt="2023-06-13T14:48:15.065"/>
    <p1510:client id="{CC21ADFE-1AED-4004-BD6B-6B96E08BDA65}" v="182" dt="2023-06-07T14:36:52.576"/>
    <p1510:client id="{EC29D096-1141-48F1-8609-08BB97C994C4}" v="85" dt="2023-06-14T10:30:59.570"/>
    <p1510:client id="{F72B3C85-F36E-4C8C-9D04-0DBD89AF70B4}" v="23" dt="2023-06-15T05:26:20.913"/>
    <p1510:client id="{FC034A83-C54D-4C13-B706-0D02538BCA2E}" v="38" dt="2023-06-14T13:10:04.0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4d516647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4d516647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122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360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25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11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462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650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418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165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664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11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4d516647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4d516647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Stopper or section title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51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259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279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83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163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00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409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19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200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481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4d516647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4d516647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Stopper or section title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463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367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5754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815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234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376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161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6918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1582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677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315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11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4d516647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4d516647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19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93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58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385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8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9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6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5743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3098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0567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559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6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2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4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8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7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88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3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cs.google.com/document/d/17nx2Vkc6YeAY4iWZuxvgOCy8M4UZiG8z87If9cbJT0c/edit?usp=sharing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hyperlink" Target="https://lookerstudio.google.com/reporting/a1cb0f24-ea4d-4920-bbe8-79cc18ef4d7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hyperlink" Target="https://colab.research.google.com/drive/1-gLZy-vzvNHgl9jrZgbnt3cF3PJutnnH?usp=sharing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kaggle.com/competitions/home-credit-default-risk/data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209950"/>
            <a:ext cx="42006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3100">
                <a:solidFill>
                  <a:srgbClr val="FFFFFF"/>
                </a:solidFill>
                <a:latin typeface="Maven Pro SemiBold"/>
                <a:sym typeface="Maven Pro SemiBold"/>
              </a:rPr>
              <a:t>Home Credit Default Risk Analytics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547100"/>
            <a:ext cx="46194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4F0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A</a:t>
            </a:r>
            <a:r>
              <a:rPr lang="en-US" sz="1400">
                <a:solidFill>
                  <a:srgbClr val="F4F0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</a:t>
            </a:r>
            <a:r>
              <a:rPr lang="en" sz="1400">
                <a:solidFill>
                  <a:srgbClr val="F4F0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alytics Class</a:t>
            </a:r>
            <a:endParaRPr sz="1400">
              <a:solidFill>
                <a:srgbClr val="F4F0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294967295"/>
          </p:nvPr>
        </p:nvSpPr>
        <p:spPr>
          <a:xfrm>
            <a:off x="315829" y="2403475"/>
            <a:ext cx="4619625" cy="985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buNone/>
            </a:pPr>
            <a:r>
              <a:rPr lang="en" sz="1800" err="1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Nomor</a:t>
            </a: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" sz="1800" err="1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Kelompok</a:t>
            </a: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:  27</a:t>
            </a:r>
            <a:endParaRPr lang="en-US" sz="1800">
              <a:solidFill>
                <a:schemeClr val="lt1"/>
              </a:solidFill>
              <a:latin typeface="Inter SemiBold"/>
              <a:ea typeface="Inter SemiBold"/>
              <a:cs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Nama Mentor: Erwin Fernanda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294967295"/>
          </p:nvPr>
        </p:nvSpPr>
        <p:spPr>
          <a:xfrm>
            <a:off x="0" y="4281488"/>
            <a:ext cx="3227388" cy="582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Program Studi Independen Bersertifikat</a:t>
            </a:r>
            <a:endParaRPr sz="1100" b="1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Zenius Bersama Kampus Merdeka</a:t>
            </a:r>
            <a:endParaRPr sz="1100" b="1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384025" y="4219296"/>
            <a:ext cx="1289400" cy="0"/>
          </a:xfrm>
          <a:prstGeom prst="straightConnector1">
            <a:avLst/>
          </a:prstGeom>
          <a:noFill/>
          <a:ln w="9525" cap="flat" cmpd="sng">
            <a:solidFill>
              <a:srgbClr val="A338E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l="-1385" r="20837"/>
          <a:stretch/>
        </p:blipFill>
        <p:spPr>
          <a:xfrm>
            <a:off x="4708725" y="0"/>
            <a:ext cx="4435275" cy="32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l="-1001" r="15385"/>
          <a:stretch/>
        </p:blipFill>
        <p:spPr>
          <a:xfrm>
            <a:off x="5491100" y="1912250"/>
            <a:ext cx="3652900" cy="3231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3"/>
          <p:cNvGrpSpPr/>
          <p:nvPr/>
        </p:nvGrpSpPr>
        <p:grpSpPr>
          <a:xfrm>
            <a:off x="384040" y="392237"/>
            <a:ext cx="2423786" cy="634878"/>
            <a:chOff x="384019" y="392240"/>
            <a:chExt cx="2701500" cy="707700"/>
          </a:xfrm>
        </p:grpSpPr>
        <p:sp>
          <p:nvSpPr>
            <p:cNvPr id="62" name="Google Shape;62;p13"/>
            <p:cNvSpPr/>
            <p:nvPr/>
          </p:nvSpPr>
          <p:spPr>
            <a:xfrm>
              <a:off x="384019" y="392240"/>
              <a:ext cx="2701500" cy="707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1996" y="5465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" name="Google Shape;64;p13"/>
            <p:cNvCxnSpPr/>
            <p:nvPr/>
          </p:nvCxnSpPr>
          <p:spPr>
            <a:xfrm>
              <a:off x="1787419" y="6481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1787385" y="6481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6" name="Google Shape;66;p13"/>
            <p:cNvPicPr preferRelativeResize="0"/>
            <p:nvPr/>
          </p:nvPicPr>
          <p:blipFill rotWithShape="1">
            <a:blip r:embed="rId6">
              <a:alphaModFix/>
            </a:blip>
            <a:srcRect l="9895" r="8731"/>
            <a:stretch/>
          </p:blipFill>
          <p:spPr>
            <a:xfrm>
              <a:off x="555910" y="5130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err="1">
                <a:solidFill>
                  <a:srgbClr val="A338EB"/>
                </a:solidFill>
                <a:latin typeface="Maven Pro SemiBold"/>
                <a:cs typeface="Times New Roman"/>
              </a:rPr>
              <a:t>Variabel</a:t>
            </a:r>
            <a:endParaRPr lang="en-US" sz="2800">
              <a:solidFill>
                <a:srgbClr val="000000"/>
              </a:solidFill>
              <a:latin typeface="Maven Pro SemiBold"/>
              <a:cs typeface="Calibri Light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err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Variabel</a:t>
            </a:r>
            <a:endParaRPr sz="1000" b="1" err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D1366-E926-D49D-8235-367D090CD622}"/>
              </a:ext>
            </a:extLst>
          </p:cNvPr>
          <p:cNvSpPr txBox="1"/>
          <p:nvPr/>
        </p:nvSpPr>
        <p:spPr>
          <a:xfrm>
            <a:off x="276954" y="1492738"/>
            <a:ext cx="848075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comic"/>
              </a:rPr>
              <a:t>Beberapa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variabel</a:t>
            </a:r>
            <a:r>
              <a:rPr lang="en-US" sz="1600">
                <a:latin typeface="comic"/>
              </a:rPr>
              <a:t> yang </a:t>
            </a:r>
            <a:r>
              <a:rPr lang="en-US" sz="1600" err="1">
                <a:latin typeface="comic"/>
              </a:rPr>
              <a:t>digunakan</a:t>
            </a:r>
            <a:r>
              <a:rPr lang="en-US" sz="1600">
                <a:latin typeface="comic"/>
              </a:rPr>
              <a:t>:</a:t>
            </a:r>
          </a:p>
          <a:p>
            <a:pPr marL="285750" indent="-285750">
              <a:buChar char="•"/>
            </a:pPr>
            <a:r>
              <a:rPr lang="en-US" sz="1600">
                <a:latin typeface="comic"/>
              </a:rPr>
              <a:t>TARGET</a:t>
            </a:r>
          </a:p>
          <a:p>
            <a:pPr marL="285750" indent="-285750">
              <a:buChar char="•"/>
            </a:pPr>
            <a:r>
              <a:rPr lang="en-US" sz="1600">
                <a:latin typeface="comic"/>
              </a:rPr>
              <a:t>DAYS BIRTH</a:t>
            </a:r>
          </a:p>
          <a:p>
            <a:pPr marL="285750" indent="-285750">
              <a:buChar char="•"/>
            </a:pPr>
            <a:r>
              <a:rPr lang="en-US" sz="1600">
                <a:latin typeface="comic"/>
              </a:rPr>
              <a:t>AMT INCOME TOTAL</a:t>
            </a:r>
          </a:p>
          <a:p>
            <a:pPr marL="285750" indent="-285750">
              <a:buChar char="•"/>
            </a:pPr>
            <a:r>
              <a:rPr lang="en-US" sz="1600">
                <a:latin typeface="comic"/>
              </a:rPr>
              <a:t>AMT CREDIT</a:t>
            </a:r>
          </a:p>
          <a:p>
            <a:pPr marL="285750" indent="-285750">
              <a:buChar char="•"/>
            </a:pPr>
            <a:r>
              <a:rPr lang="en-US" sz="1600">
                <a:latin typeface="comic"/>
              </a:rPr>
              <a:t>DAYS EMPLOYED</a:t>
            </a:r>
          </a:p>
          <a:p>
            <a:endParaRPr lang="en-US">
              <a:latin typeface="com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D0D673-934B-91EB-EE55-BA37EE606782}"/>
              </a:ext>
            </a:extLst>
          </p:cNvPr>
          <p:cNvSpPr txBox="1"/>
          <p:nvPr/>
        </p:nvSpPr>
        <p:spPr>
          <a:xfrm>
            <a:off x="274293" y="3430347"/>
            <a:ext cx="77860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comic"/>
              </a:rPr>
              <a:t>Penjelasan</a:t>
            </a:r>
            <a:r>
              <a:rPr lang="en-US" sz="1600">
                <a:latin typeface="comic"/>
              </a:rPr>
              <a:t> </a:t>
            </a:r>
            <a:r>
              <a:rPr lang="en-US" sz="1600" err="1">
                <a:latin typeface="comic"/>
              </a:rPr>
              <a:t>variabel</a:t>
            </a:r>
            <a:r>
              <a:rPr lang="en-US" sz="1600">
                <a:latin typeface="comic"/>
              </a:rPr>
              <a:t> </a:t>
            </a:r>
            <a:r>
              <a:rPr lang="en-US" sz="1600" err="1">
                <a:latin typeface="comic"/>
              </a:rPr>
              <a:t>secara</a:t>
            </a:r>
            <a:r>
              <a:rPr lang="en-US" sz="1600">
                <a:latin typeface="comic"/>
              </a:rPr>
              <a:t> </a:t>
            </a:r>
            <a:r>
              <a:rPr lang="en-US" sz="1600" err="1">
                <a:latin typeface="comic"/>
              </a:rPr>
              <a:t>lengkap</a:t>
            </a:r>
            <a:r>
              <a:rPr lang="en-US" sz="1600">
                <a:latin typeface="comic"/>
              </a:rPr>
              <a:t> </a:t>
            </a:r>
            <a:r>
              <a:rPr lang="en-US" sz="1600" err="1">
                <a:latin typeface="comic"/>
              </a:rPr>
              <a:t>dapat</a:t>
            </a:r>
            <a:r>
              <a:rPr lang="en-US" sz="1600">
                <a:latin typeface="comic"/>
              </a:rPr>
              <a:t> </a:t>
            </a:r>
            <a:r>
              <a:rPr lang="en-US" sz="1600" err="1">
                <a:latin typeface="comic"/>
              </a:rPr>
              <a:t>dilihat</a:t>
            </a:r>
            <a:r>
              <a:rPr lang="en-US" sz="1600">
                <a:latin typeface="comic"/>
              </a:rPr>
              <a:t> </a:t>
            </a:r>
            <a:r>
              <a:rPr lang="en-US" sz="1600" err="1">
                <a:latin typeface="comic"/>
              </a:rPr>
              <a:t>sebagai</a:t>
            </a:r>
            <a:r>
              <a:rPr lang="en-US" sz="1600">
                <a:latin typeface="comic"/>
              </a:rPr>
              <a:t> </a:t>
            </a:r>
            <a:r>
              <a:rPr lang="en-US" sz="1600" err="1">
                <a:latin typeface="comic"/>
              </a:rPr>
              <a:t>berikut</a:t>
            </a:r>
            <a:r>
              <a:rPr lang="en-US" sz="1600">
                <a:latin typeface="comic"/>
              </a:rPr>
              <a:t>:</a:t>
            </a:r>
          </a:p>
          <a:p>
            <a:r>
              <a:rPr lang="en-US" sz="1600">
                <a:solidFill>
                  <a:srgbClr val="0097A7"/>
                </a:solidFill>
                <a:latin typeface="comic"/>
                <a:hlinkClick r:id="rId5"/>
              </a:rPr>
              <a:t>https://docs.google.com/document/d/17nx2Vkc6YeAY4iWZuxvgOCy8M4UZiG8z87If9cbJT0c/edit?usp=sharing</a:t>
            </a:r>
            <a:r>
              <a:rPr lang="en-US" sz="1600">
                <a:latin typeface="comic"/>
              </a:rPr>
              <a:t> </a:t>
            </a:r>
            <a:endParaRPr lang="en-US">
              <a:latin typeface="comic"/>
            </a:endParaRPr>
          </a:p>
        </p:txBody>
      </p:sp>
    </p:spTree>
    <p:extLst>
      <p:ext uri="{BB962C8B-B14F-4D97-AF65-F5344CB8AC3E}">
        <p14:creationId xmlns:p14="http://schemas.microsoft.com/office/powerpoint/2010/main" val="345071489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3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solidFill>
                  <a:srgbClr val="A338EB"/>
                </a:solidFill>
                <a:latin typeface="Maven Pro SemiBold"/>
                <a:cs typeface="Times New Roman"/>
              </a:rPr>
              <a:t>Missing Value</a:t>
            </a:r>
          </a:p>
        </p:txBody>
      </p: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000" b="1">
                <a:solidFill>
                  <a:srgbClr val="601F99"/>
                </a:solidFill>
                <a:latin typeface="Inter"/>
                <a:ea typeface="Inter"/>
                <a:sym typeface="Inter"/>
              </a:rPr>
              <a:t>Missing Value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A2AEE-49F7-50D6-6AA4-F39D243D4B1A}"/>
              </a:ext>
            </a:extLst>
          </p:cNvPr>
          <p:cNvSpPr txBox="1"/>
          <p:nvPr/>
        </p:nvSpPr>
        <p:spPr>
          <a:xfrm>
            <a:off x="330869" y="1514304"/>
            <a:ext cx="8480757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comic"/>
              </a:rPr>
              <a:t>Data Train</a:t>
            </a:r>
            <a:endParaRPr lang="en-US" sz="1600">
              <a:latin typeface="comic"/>
            </a:endParaRPr>
          </a:p>
          <a:p>
            <a:r>
              <a:rPr lang="en-US" sz="1600">
                <a:latin typeface="comic"/>
              </a:rPr>
              <a:t>     </a:t>
            </a:r>
            <a:r>
              <a:rPr lang="en-US" sz="1600" err="1">
                <a:latin typeface="comic"/>
              </a:rPr>
              <a:t>Terdapat</a:t>
            </a:r>
            <a:r>
              <a:rPr lang="en-US" sz="1600">
                <a:latin typeface="comic"/>
              </a:rPr>
              <a:t> 67 </a:t>
            </a:r>
            <a:r>
              <a:rPr lang="en-US" sz="1600" err="1">
                <a:latin typeface="comic"/>
              </a:rPr>
              <a:t>variabel</a:t>
            </a:r>
            <a:r>
              <a:rPr lang="en-US" sz="1600">
                <a:latin typeface="comic"/>
              </a:rPr>
              <a:t> yang </a:t>
            </a:r>
            <a:r>
              <a:rPr lang="en-US" sz="1600" err="1">
                <a:latin typeface="comic"/>
              </a:rPr>
              <a:t>memiliki</a:t>
            </a:r>
            <a:r>
              <a:rPr lang="en-US" sz="1600">
                <a:latin typeface="comic"/>
              </a:rPr>
              <a:t> missing value.</a:t>
            </a:r>
            <a:endParaRPr lang="en-US" sz="1600" b="1">
              <a:latin typeface="comic"/>
            </a:endParaRPr>
          </a:p>
          <a:p>
            <a:endParaRPr lang="en-US" sz="1600" b="1">
              <a:latin typeface="comic"/>
            </a:endParaRPr>
          </a:p>
          <a:p>
            <a:pPr marL="285750" indent="-285750">
              <a:buChar char="•"/>
            </a:pPr>
            <a:r>
              <a:rPr lang="en-US" sz="1600" b="1">
                <a:latin typeface="comic"/>
              </a:rPr>
              <a:t>Data Test</a:t>
            </a:r>
            <a:endParaRPr lang="en-US" sz="1600">
              <a:latin typeface="comic"/>
            </a:endParaRPr>
          </a:p>
          <a:p>
            <a:pPr marL="285750" indent="-285750">
              <a:buChar char="•"/>
            </a:pPr>
            <a:endParaRPr lang="en-US" sz="1600" b="1">
              <a:latin typeface="comic"/>
            </a:endParaRPr>
          </a:p>
          <a:p>
            <a:r>
              <a:rPr lang="en-US" sz="1600">
                <a:latin typeface="comic"/>
              </a:rPr>
              <a:t>     </a:t>
            </a:r>
            <a:r>
              <a:rPr lang="en-US" sz="1600" err="1">
                <a:latin typeface="comic"/>
              </a:rPr>
              <a:t>Terdapat</a:t>
            </a:r>
            <a:r>
              <a:rPr lang="en-US" sz="1600">
                <a:latin typeface="comic"/>
              </a:rPr>
              <a:t> 64 </a:t>
            </a:r>
            <a:r>
              <a:rPr lang="en-US" sz="1600" err="1">
                <a:latin typeface="comic"/>
              </a:rPr>
              <a:t>variabel</a:t>
            </a:r>
            <a:r>
              <a:rPr lang="en-US" sz="1600">
                <a:latin typeface="comic"/>
              </a:rPr>
              <a:t> yang </a:t>
            </a:r>
            <a:r>
              <a:rPr lang="en-US" sz="1600" err="1">
                <a:latin typeface="comic"/>
              </a:rPr>
              <a:t>memiliki</a:t>
            </a:r>
            <a:r>
              <a:rPr lang="en-US" sz="1600">
                <a:latin typeface="comic"/>
              </a:rPr>
              <a:t> missing value.</a:t>
            </a:r>
            <a:endParaRPr lang="en-US" sz="1600" b="1">
              <a:latin typeface="comic"/>
            </a:endParaRPr>
          </a:p>
          <a:p>
            <a:endParaRPr lang="en-US" sz="1800">
              <a:latin typeface="comic"/>
            </a:endParaRPr>
          </a:p>
          <a:p>
            <a:endParaRPr lang="en-US" sz="1800">
              <a:latin typeface="comic"/>
            </a:endParaRPr>
          </a:p>
        </p:txBody>
      </p:sp>
    </p:spTree>
    <p:extLst>
      <p:ext uri="{BB962C8B-B14F-4D97-AF65-F5344CB8AC3E}">
        <p14:creationId xmlns:p14="http://schemas.microsoft.com/office/powerpoint/2010/main" val="6949973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228983" y="463072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solidFill>
                  <a:srgbClr val="A338EB"/>
                </a:solidFill>
                <a:latin typeface="Maven Pro SemiBold"/>
                <a:cs typeface="Times New Roman"/>
                <a:sym typeface="Maven Pro SemiBold"/>
              </a:rPr>
              <a:t>EDA Before Handling</a:t>
            </a:r>
            <a:endParaRPr lang="en-US" sz="2800">
              <a:cs typeface="Calibri Light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Before Handling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26FF4E4-4FDB-88AB-FE10-90D0654010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" r="33532" b="-479"/>
          <a:stretch/>
        </p:blipFill>
        <p:spPr>
          <a:xfrm>
            <a:off x="830520" y="1255368"/>
            <a:ext cx="7196379" cy="2266150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C654A8C-2870-0DC2-525E-D061CC37D3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9" t="-479" r="-100" b="39713"/>
          <a:stretch/>
        </p:blipFill>
        <p:spPr>
          <a:xfrm>
            <a:off x="2518165" y="3530584"/>
            <a:ext cx="3647772" cy="13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557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solidFill>
                  <a:srgbClr val="A338EB"/>
                </a:solidFill>
                <a:latin typeface="Maven Pro SemiBold"/>
                <a:cs typeface="Times New Roman"/>
                <a:sym typeface="Maven Pro SemiBold"/>
              </a:rPr>
              <a:t>EDA Before Handling</a:t>
            </a:r>
            <a:endParaRPr lang="en-US" sz="2800">
              <a:cs typeface="Calibri Light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Before Handling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90A69F-32F5-FB4D-8743-39D65AA63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868154"/>
              </p:ext>
            </p:extLst>
          </p:nvPr>
        </p:nvGraphicFramePr>
        <p:xfrm>
          <a:off x="275613" y="1973206"/>
          <a:ext cx="3634735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379">
                  <a:extLst>
                    <a:ext uri="{9D8B030D-6E8A-4147-A177-3AD203B41FA5}">
                      <a16:colId xmlns:a16="http://schemas.microsoft.com/office/drawing/2014/main" val="941473001"/>
                    </a:ext>
                  </a:extLst>
                </a:gridCol>
                <a:gridCol w="994408">
                  <a:extLst>
                    <a:ext uri="{9D8B030D-6E8A-4147-A177-3AD203B41FA5}">
                      <a16:colId xmlns:a16="http://schemas.microsoft.com/office/drawing/2014/main" val="4140446075"/>
                    </a:ext>
                  </a:extLst>
                </a:gridCol>
                <a:gridCol w="937258">
                  <a:extLst>
                    <a:ext uri="{9D8B030D-6E8A-4147-A177-3AD203B41FA5}">
                      <a16:colId xmlns:a16="http://schemas.microsoft.com/office/drawing/2014/main" val="3895562433"/>
                    </a:ext>
                  </a:extLst>
                </a:gridCol>
                <a:gridCol w="948690">
                  <a:extLst>
                    <a:ext uri="{9D8B030D-6E8A-4147-A177-3AD203B41FA5}">
                      <a16:colId xmlns:a16="http://schemas.microsoft.com/office/drawing/2014/main" val="1739334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>
                        <a:latin typeface="com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CREDIT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39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81512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81512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81512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50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0,4173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169531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598873,1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88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comic"/>
                        </a:rPr>
                        <a:t>Standar</a:t>
                      </a:r>
                      <a:r>
                        <a:rPr lang="en-US" sz="1200">
                          <a:latin typeface="comic"/>
                        </a:rPr>
                        <a:t> </a:t>
                      </a:r>
                      <a:r>
                        <a:rPr lang="en-US" sz="1200" err="1">
                          <a:latin typeface="comic"/>
                        </a:rPr>
                        <a:t>deviasi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0,7235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421876,8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401564,4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25650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45000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4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117000000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4050000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74754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481F1F5-ECBC-8F76-6610-9EF96BAC6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402180"/>
              </p:ext>
            </p:extLst>
          </p:nvPr>
        </p:nvGraphicFramePr>
        <p:xfrm>
          <a:off x="4502557" y="1983989"/>
          <a:ext cx="4091940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>
                  <a:extLst>
                    <a:ext uri="{9D8B030D-6E8A-4147-A177-3AD203B41FA5}">
                      <a16:colId xmlns:a16="http://schemas.microsoft.com/office/drawing/2014/main" val="2268506224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313424114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264932343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18570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>
                        <a:latin typeface="com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CREDIT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96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48744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48744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48744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59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0,3970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178431,8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516740,4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70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comic"/>
                        </a:rPr>
                        <a:t>Standar</a:t>
                      </a:r>
                      <a:r>
                        <a:rPr lang="en-US" sz="1200">
                          <a:latin typeface="comic"/>
                        </a:rPr>
                        <a:t> </a:t>
                      </a:r>
                      <a:r>
                        <a:rPr lang="en-US" sz="1200" err="1">
                          <a:latin typeface="comic"/>
                        </a:rPr>
                        <a:t>deviasi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0,7090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101522,6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365397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678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26941,15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45000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74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4410000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omic"/>
                        </a:rPr>
                        <a:t>2245500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556451"/>
                  </a:ext>
                </a:extLst>
              </a:tr>
            </a:tbl>
          </a:graphicData>
        </a:graphic>
      </p:graphicFrame>
      <p:sp>
        <p:nvSpPr>
          <p:cNvPr id="12" name="Google Shape;232;p24">
            <a:extLst>
              <a:ext uri="{FF2B5EF4-FFF2-40B4-BE49-F238E27FC236}">
                <a16:creationId xmlns:a16="http://schemas.microsoft.com/office/drawing/2014/main" id="{E6B9C539-81D1-F702-394D-C5119B261AB3}"/>
              </a:ext>
            </a:extLst>
          </p:cNvPr>
          <p:cNvSpPr txBox="1"/>
          <p:nvPr/>
        </p:nvSpPr>
        <p:spPr>
          <a:xfrm>
            <a:off x="1596602" y="1554487"/>
            <a:ext cx="162851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000" b="1">
                <a:solidFill>
                  <a:srgbClr val="601F99"/>
                </a:solidFill>
                <a:latin typeface="Inter"/>
                <a:ea typeface="Inter"/>
                <a:sym typeface="Inter"/>
              </a:rPr>
              <a:t>DATA TRAIN</a:t>
            </a:r>
            <a:endParaRPr lang="en-US"/>
          </a:p>
        </p:txBody>
      </p:sp>
      <p:sp>
        <p:nvSpPr>
          <p:cNvPr id="13" name="Google Shape;232;p24">
            <a:extLst>
              <a:ext uri="{FF2B5EF4-FFF2-40B4-BE49-F238E27FC236}">
                <a16:creationId xmlns:a16="http://schemas.microsoft.com/office/drawing/2014/main" id="{7108B56E-E45D-9FF9-E215-64831990CE7F}"/>
              </a:ext>
            </a:extLst>
          </p:cNvPr>
          <p:cNvSpPr txBox="1"/>
          <p:nvPr/>
        </p:nvSpPr>
        <p:spPr>
          <a:xfrm>
            <a:off x="6200951" y="1597619"/>
            <a:ext cx="130502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</a:rPr>
              <a:t>DATA TEST</a:t>
            </a:r>
          </a:p>
        </p:txBody>
      </p:sp>
    </p:spTree>
    <p:extLst>
      <p:ext uri="{BB962C8B-B14F-4D97-AF65-F5344CB8AC3E}">
        <p14:creationId xmlns:p14="http://schemas.microsoft.com/office/powerpoint/2010/main" val="188353207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</a:t>
            </a:r>
            <a:r>
              <a:rPr lang="en" sz="90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Bersertifikat</a:t>
            </a: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solidFill>
                  <a:srgbClr val="A338EB"/>
                </a:solidFill>
                <a:latin typeface="Maven Pro SemiBold"/>
                <a:cs typeface="Times New Roman"/>
                <a:sym typeface="Maven Pro SemiBold"/>
              </a:rPr>
              <a:t>TARGET Column Distribution</a:t>
            </a:r>
            <a:endParaRPr lang="en-US" sz="2800">
              <a:cs typeface="Calibri Light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000" b="1">
                <a:solidFill>
                  <a:srgbClr val="601F99"/>
                </a:solidFill>
                <a:latin typeface="Inter"/>
                <a:ea typeface="Inter"/>
                <a:sym typeface="Inter"/>
              </a:rPr>
              <a:t>Target Distribution</a:t>
            </a:r>
            <a:endParaRPr lang="en-US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937297A-168A-213C-C0F6-C555DA915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74" y="1968497"/>
            <a:ext cx="2743200" cy="2090714"/>
          </a:xfrm>
          <a:prstGeom prst="rect">
            <a:avLst/>
          </a:prstGeom>
        </p:spPr>
      </p:pic>
      <p:pic>
        <p:nvPicPr>
          <p:cNvPr id="3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0F7B4195-FE0F-375E-E314-7D3C6F853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551" y="1639649"/>
            <a:ext cx="2743200" cy="289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4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47188" y="1494949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>
                <a:solidFill>
                  <a:srgbClr val="FFFFFF"/>
                </a:solidFill>
                <a:latin typeface="Maven Pro SemiBold"/>
                <a:sym typeface="Maven Pro SemiBold"/>
              </a:rPr>
              <a:t>Data Preparation </a:t>
            </a:r>
            <a:endParaRPr lang="en" sz="3600">
              <a:solidFill>
                <a:srgbClr val="FFFFFF"/>
              </a:solidFill>
              <a:latin typeface="Maven Pro SemiBold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b="1">
              <a:solidFill>
                <a:schemeClr val="lt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54490769"/>
      </p:ext>
    </p:extLst>
  </p:cSld>
  <p:clrMapOvr>
    <a:masterClrMapping/>
  </p:clrMapOvr>
  <p:transition spd="slow"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C2B06E-3568-1A1E-D6AF-AD9947C0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Maven Pro SemiBold"/>
              </a:rPr>
              <a:t>Exploratory Data Analysis(EDA)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C8E42-9CF9-1EAD-D89F-BDDF18241114}"/>
              </a:ext>
            </a:extLst>
          </p:cNvPr>
          <p:cNvSpPr txBox="1"/>
          <p:nvPr/>
        </p:nvSpPr>
        <p:spPr>
          <a:xfrm>
            <a:off x="416368" y="1157593"/>
            <a:ext cx="82086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>
                <a:latin typeface="comic"/>
                <a:cs typeface="Times New Roman"/>
              </a:rPr>
              <a:t>Exploratory data analysis </a:t>
            </a:r>
            <a:r>
              <a:rPr lang="en-US" sz="1600" err="1">
                <a:latin typeface="comic"/>
                <a:cs typeface="Times New Roman"/>
              </a:rPr>
              <a:t>adalah</a:t>
            </a:r>
            <a:r>
              <a:rPr lang="en-US" sz="1600">
                <a:latin typeface="comic"/>
                <a:cs typeface="Times New Roman"/>
              </a:rPr>
              <a:t> </a:t>
            </a:r>
            <a:r>
              <a:rPr lang="en-US" sz="1600" err="1">
                <a:latin typeface="comic"/>
                <a:cs typeface="Times New Roman"/>
              </a:rPr>
              <a:t>bagian</a:t>
            </a:r>
            <a:r>
              <a:rPr lang="en-US" sz="1600">
                <a:latin typeface="comic"/>
                <a:cs typeface="Times New Roman"/>
              </a:rPr>
              <a:t> </a:t>
            </a:r>
            <a:r>
              <a:rPr lang="en-US" sz="1600" err="1">
                <a:latin typeface="comic"/>
                <a:cs typeface="Times New Roman"/>
              </a:rPr>
              <a:t>penting</a:t>
            </a:r>
            <a:r>
              <a:rPr lang="en-US" sz="1600">
                <a:latin typeface="comic"/>
                <a:cs typeface="Times New Roman"/>
              </a:rPr>
              <a:t> </a:t>
            </a:r>
            <a:r>
              <a:rPr lang="en-US" sz="1600" err="1">
                <a:latin typeface="comic"/>
                <a:cs typeface="Times New Roman"/>
              </a:rPr>
              <a:t>dari</a:t>
            </a:r>
            <a:r>
              <a:rPr lang="en-US" sz="1600">
                <a:latin typeface="comic"/>
                <a:cs typeface="Times New Roman"/>
              </a:rPr>
              <a:t> proses data science, </a:t>
            </a:r>
            <a:r>
              <a:rPr lang="en-US" sz="1600" err="1">
                <a:latin typeface="comic"/>
                <a:cs typeface="Times New Roman"/>
              </a:rPr>
              <a:t>yaitu</a:t>
            </a:r>
            <a:r>
              <a:rPr lang="en-US" sz="1600">
                <a:latin typeface="comic"/>
                <a:cs typeface="Times New Roman"/>
              </a:rPr>
              <a:t> </a:t>
            </a:r>
            <a:r>
              <a:rPr lang="en-US" sz="1600" err="1">
                <a:latin typeface="comic"/>
                <a:cs typeface="Times New Roman"/>
              </a:rPr>
              <a:t>berupa</a:t>
            </a:r>
            <a:r>
              <a:rPr lang="en-US" sz="1600">
                <a:latin typeface="comic"/>
                <a:cs typeface="Times New Roman"/>
              </a:rPr>
              <a:t> proses </a:t>
            </a:r>
            <a:r>
              <a:rPr lang="en-US" sz="1600" err="1">
                <a:latin typeface="comic"/>
                <a:cs typeface="Times New Roman"/>
              </a:rPr>
              <a:t>menganalisis</a:t>
            </a:r>
            <a:r>
              <a:rPr lang="en-US" sz="1600">
                <a:latin typeface="comic"/>
                <a:cs typeface="Times New Roman"/>
              </a:rPr>
              <a:t> </a:t>
            </a:r>
            <a:r>
              <a:rPr lang="en-US" sz="1600" err="1">
                <a:latin typeface="comic"/>
                <a:cs typeface="Times New Roman"/>
              </a:rPr>
              <a:t>sekumpulan</a:t>
            </a:r>
            <a:r>
              <a:rPr lang="en-US" sz="1600">
                <a:latin typeface="comic"/>
                <a:cs typeface="Times New Roman"/>
              </a:rPr>
              <a:t> data </a:t>
            </a:r>
            <a:r>
              <a:rPr lang="en-US" sz="1600" err="1">
                <a:latin typeface="comic"/>
                <a:cs typeface="Times New Roman"/>
              </a:rPr>
              <a:t>untuk</a:t>
            </a:r>
            <a:r>
              <a:rPr lang="en-US" sz="1600">
                <a:latin typeface="comic"/>
                <a:cs typeface="Times New Roman"/>
              </a:rPr>
              <a:t> </a:t>
            </a:r>
            <a:r>
              <a:rPr lang="en-US" sz="1600" err="1">
                <a:latin typeface="comic"/>
                <a:cs typeface="Times New Roman"/>
              </a:rPr>
              <a:t>meringkas</a:t>
            </a:r>
            <a:r>
              <a:rPr lang="en-US" sz="1600">
                <a:latin typeface="comic"/>
                <a:cs typeface="Times New Roman"/>
              </a:rPr>
              <a:t> </a:t>
            </a:r>
            <a:r>
              <a:rPr lang="en-US" sz="1600" err="1">
                <a:latin typeface="comic"/>
                <a:cs typeface="Times New Roman"/>
              </a:rPr>
              <a:t>karakteristik</a:t>
            </a:r>
            <a:r>
              <a:rPr lang="en-US" sz="1600">
                <a:latin typeface="comic"/>
                <a:cs typeface="Times New Roman"/>
              </a:rPr>
              <a:t> </a:t>
            </a:r>
            <a:r>
              <a:rPr lang="en-US" sz="1600" err="1">
                <a:latin typeface="comic"/>
                <a:cs typeface="Times New Roman"/>
              </a:rPr>
              <a:t>utamanya</a:t>
            </a:r>
            <a:r>
              <a:rPr lang="en-US" sz="1600">
                <a:latin typeface="comic"/>
                <a:cs typeface="Times New Roman"/>
              </a:rPr>
              <a:t> agar </a:t>
            </a:r>
            <a:r>
              <a:rPr lang="en-US" sz="1600" err="1">
                <a:latin typeface="comic"/>
                <a:cs typeface="Times New Roman"/>
              </a:rPr>
              <a:t>pengguna</a:t>
            </a:r>
            <a:r>
              <a:rPr lang="en-US" sz="1600">
                <a:latin typeface="comic"/>
                <a:cs typeface="Times New Roman"/>
              </a:rPr>
              <a:t> </a:t>
            </a:r>
            <a:r>
              <a:rPr lang="en-US" sz="1600" err="1">
                <a:latin typeface="comic"/>
                <a:cs typeface="Times New Roman"/>
              </a:rPr>
              <a:t>lebih</a:t>
            </a:r>
            <a:r>
              <a:rPr lang="en-US" sz="1600">
                <a:latin typeface="comic"/>
                <a:cs typeface="Times New Roman"/>
              </a:rPr>
              <a:t> </a:t>
            </a:r>
            <a:r>
              <a:rPr lang="en-US" sz="1600" err="1">
                <a:latin typeface="comic"/>
                <a:cs typeface="Times New Roman"/>
              </a:rPr>
              <a:t>memahami</a:t>
            </a:r>
            <a:r>
              <a:rPr lang="en-US" sz="1600">
                <a:latin typeface="comic"/>
                <a:cs typeface="Times New Roman"/>
              </a:rPr>
              <a:t> dataset yang </a:t>
            </a:r>
            <a:r>
              <a:rPr lang="en-US" sz="1600" err="1">
                <a:latin typeface="comic"/>
                <a:cs typeface="Times New Roman"/>
              </a:rPr>
              <a:t>akan</a:t>
            </a:r>
            <a:r>
              <a:rPr lang="en-US" sz="1600">
                <a:latin typeface="comic"/>
                <a:cs typeface="Times New Roman"/>
              </a:rPr>
              <a:t> </a:t>
            </a:r>
            <a:r>
              <a:rPr lang="en-US" sz="1600" err="1">
                <a:latin typeface="comic"/>
                <a:cs typeface="Times New Roman"/>
              </a:rPr>
              <a:t>digunakan</a:t>
            </a:r>
            <a:r>
              <a:rPr lang="en-US" sz="1600">
                <a:latin typeface="comic"/>
                <a:cs typeface="Times New Roman"/>
              </a:rPr>
              <a:t>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B842F-1673-7996-FA8D-B9FA1D251286}"/>
              </a:ext>
            </a:extLst>
          </p:cNvPr>
          <p:cNvSpPr txBox="1"/>
          <p:nvPr/>
        </p:nvSpPr>
        <p:spPr>
          <a:xfrm>
            <a:off x="420088" y="2068093"/>
            <a:ext cx="831730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>
                <a:latin typeface="comic"/>
                <a:ea typeface="Inter"/>
              </a:rPr>
              <a:t>Exploratory Data Analysis </a:t>
            </a:r>
            <a:r>
              <a:rPr lang="en-US" sz="1600" err="1">
                <a:latin typeface="comic"/>
                <a:ea typeface="Inter"/>
              </a:rPr>
              <a:t>menjadi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suatu</a:t>
            </a:r>
            <a:r>
              <a:rPr lang="en-US" sz="1600">
                <a:latin typeface="comic"/>
                <a:ea typeface="Inter"/>
              </a:rPr>
              <a:t> proses uji </a:t>
            </a:r>
            <a:r>
              <a:rPr lang="en-US" sz="1600" err="1">
                <a:latin typeface="comic"/>
                <a:ea typeface="Inter"/>
              </a:rPr>
              <a:t>investigasi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awal</a:t>
            </a:r>
            <a:r>
              <a:rPr lang="en-US" sz="1600">
                <a:latin typeface="comic"/>
                <a:ea typeface="Inter"/>
              </a:rPr>
              <a:t> yang </a:t>
            </a:r>
            <a:r>
              <a:rPr lang="en-US" sz="1600" err="1">
                <a:latin typeface="comic"/>
                <a:ea typeface="Inter"/>
              </a:rPr>
              <a:t>bertujuan</a:t>
            </a:r>
            <a:r>
              <a:rPr lang="en-US" sz="1600">
                <a:latin typeface="comic"/>
                <a:ea typeface="Inter"/>
              </a:rPr>
              <a:t> </a:t>
            </a:r>
          </a:p>
          <a:p>
            <a:pPr algn="just"/>
            <a:r>
              <a:rPr lang="en-US" sz="1600" err="1">
                <a:latin typeface="comic"/>
                <a:ea typeface="Inter"/>
              </a:rPr>
              <a:t>untuk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mengidentifikasi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pola</a:t>
            </a:r>
            <a:r>
              <a:rPr lang="en-US" sz="1600">
                <a:latin typeface="comic"/>
                <a:ea typeface="Inter"/>
              </a:rPr>
              <a:t>, </a:t>
            </a:r>
            <a:r>
              <a:rPr lang="en-US" sz="1600" err="1">
                <a:latin typeface="comic"/>
                <a:ea typeface="Inter"/>
              </a:rPr>
              <a:t>menemukan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anomali</a:t>
            </a:r>
            <a:r>
              <a:rPr lang="en-US" sz="1600">
                <a:latin typeface="comic"/>
                <a:ea typeface="Inter"/>
              </a:rPr>
              <a:t>, </a:t>
            </a:r>
            <a:r>
              <a:rPr lang="en-US" sz="1600" err="1">
                <a:latin typeface="comic"/>
                <a:ea typeface="Inter"/>
              </a:rPr>
              <a:t>menguji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hipotesis</a:t>
            </a:r>
            <a:r>
              <a:rPr lang="en-US" sz="1600">
                <a:latin typeface="comic"/>
                <a:ea typeface="Inter"/>
              </a:rPr>
              <a:t> dan </a:t>
            </a:r>
            <a:r>
              <a:rPr lang="en-US" sz="1600" err="1">
                <a:latin typeface="comic"/>
                <a:ea typeface="Inter"/>
              </a:rPr>
              <a:t>memeriksa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asumsi</a:t>
            </a:r>
            <a:r>
              <a:rPr lang="en-US" sz="1600">
                <a:latin typeface="comic"/>
                <a:ea typeface="Inter"/>
              </a:rPr>
              <a:t>. </a:t>
            </a:r>
            <a:r>
              <a:rPr lang="en-US" sz="1600" err="1">
                <a:latin typeface="comic"/>
                <a:ea typeface="Inter"/>
              </a:rPr>
              <a:t>Dengan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melakukan</a:t>
            </a:r>
            <a:r>
              <a:rPr lang="en-US" sz="1600">
                <a:latin typeface="comic"/>
                <a:ea typeface="Inter"/>
              </a:rPr>
              <a:t> EDA, </a:t>
            </a:r>
            <a:r>
              <a:rPr lang="en-US" sz="1600" err="1">
                <a:latin typeface="comic"/>
                <a:ea typeface="Inter"/>
              </a:rPr>
              <a:t>pengguna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akan</a:t>
            </a:r>
            <a:r>
              <a:rPr lang="en-US" sz="1600">
                <a:latin typeface="comic"/>
                <a:ea typeface="Inter"/>
              </a:rPr>
              <a:t> sangat </a:t>
            </a:r>
            <a:r>
              <a:rPr lang="en-US" sz="1600" err="1">
                <a:latin typeface="comic"/>
                <a:ea typeface="Inter"/>
              </a:rPr>
              <a:t>terbantu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dalam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mendeteksi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kesalahan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dari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awal</a:t>
            </a:r>
            <a:r>
              <a:rPr lang="en-US" sz="1600">
                <a:latin typeface="comic"/>
                <a:ea typeface="Inter"/>
              </a:rPr>
              <a:t>, </a:t>
            </a:r>
            <a:r>
              <a:rPr lang="en-US" sz="1600" err="1">
                <a:latin typeface="comic"/>
                <a:ea typeface="Inter"/>
              </a:rPr>
              <a:t>dapat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mengidentifikasi</a:t>
            </a:r>
            <a:r>
              <a:rPr lang="en-US" sz="1600">
                <a:latin typeface="comic"/>
                <a:ea typeface="Inter"/>
              </a:rPr>
              <a:t> outlier, </a:t>
            </a:r>
            <a:r>
              <a:rPr lang="en-US" sz="1600" err="1">
                <a:latin typeface="comic"/>
                <a:ea typeface="Inter"/>
              </a:rPr>
              <a:t>mengetahui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hubungan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antar</a:t>
            </a:r>
            <a:r>
              <a:rPr lang="en-US" sz="1600">
                <a:latin typeface="comic"/>
                <a:ea typeface="Inter"/>
              </a:rPr>
              <a:t> </a:t>
            </a:r>
          </a:p>
          <a:p>
            <a:pPr algn="just"/>
            <a:r>
              <a:rPr lang="en-US" sz="1600">
                <a:latin typeface="comic"/>
                <a:ea typeface="Inter"/>
              </a:rPr>
              <a:t>data </a:t>
            </a:r>
            <a:r>
              <a:rPr lang="en-US" sz="1600" err="1">
                <a:latin typeface="comic"/>
                <a:ea typeface="Inter"/>
              </a:rPr>
              <a:t>serta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dapat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menggali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faktor-faktor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penting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dari</a:t>
            </a:r>
            <a:r>
              <a:rPr lang="en-US" sz="1600">
                <a:latin typeface="comic"/>
                <a:ea typeface="Inter"/>
              </a:rPr>
              <a:t> data. </a:t>
            </a:r>
            <a:endParaRPr lang="en-US">
              <a:latin typeface="comic"/>
            </a:endParaRPr>
          </a:p>
          <a:p>
            <a:pPr algn="just"/>
            <a:endParaRPr lang="en-US" sz="1600">
              <a:latin typeface="comic"/>
              <a:ea typeface="Inter"/>
            </a:endParaRPr>
          </a:p>
          <a:p>
            <a:pPr algn="just"/>
            <a:endParaRPr lang="en-US" sz="1600">
              <a:latin typeface="comic"/>
              <a:ea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68483-9F95-264E-B6F5-557062B15CCF}"/>
              </a:ext>
            </a:extLst>
          </p:cNvPr>
          <p:cNvSpPr txBox="1"/>
          <p:nvPr/>
        </p:nvSpPr>
        <p:spPr>
          <a:xfrm>
            <a:off x="401442" y="3470110"/>
            <a:ext cx="83343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mic"/>
                <a:ea typeface="Inter"/>
              </a:rPr>
              <a:t>Proses EDA </a:t>
            </a:r>
            <a:r>
              <a:rPr lang="en-US" sz="1600" err="1">
                <a:latin typeface="comic"/>
                <a:ea typeface="Inter"/>
              </a:rPr>
              <a:t>ini</a:t>
            </a:r>
            <a:r>
              <a:rPr lang="en-US" sz="1600">
                <a:latin typeface="comic"/>
                <a:ea typeface="Inter"/>
              </a:rPr>
              <a:t> sangat </a:t>
            </a:r>
            <a:r>
              <a:rPr lang="en-US" sz="1600" err="1">
                <a:latin typeface="comic"/>
                <a:ea typeface="Inter"/>
              </a:rPr>
              <a:t>bermanfaat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dalam</a:t>
            </a:r>
            <a:r>
              <a:rPr lang="en-US" sz="1600">
                <a:latin typeface="comic"/>
                <a:ea typeface="Inter"/>
              </a:rPr>
              <a:t> proses </a:t>
            </a:r>
            <a:r>
              <a:rPr lang="en-US" sz="1600" err="1">
                <a:latin typeface="comic"/>
                <a:ea typeface="Inter"/>
              </a:rPr>
              <a:t>analisis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statistik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karena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dapat</a:t>
            </a:r>
            <a:r>
              <a:rPr lang="en-US" sz="1600">
                <a:latin typeface="comic"/>
                <a:ea typeface="Inter"/>
              </a:rPr>
              <a:t> me-</a:t>
            </a:r>
            <a:r>
              <a:rPr lang="en-US" sz="1600" err="1">
                <a:latin typeface="comic"/>
                <a:ea typeface="Inter"/>
              </a:rPr>
              <a:t>ngetahui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beberapa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kesalahan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dalam</a:t>
            </a:r>
            <a:r>
              <a:rPr lang="en-US" sz="1600">
                <a:latin typeface="comic"/>
                <a:ea typeface="Inter"/>
              </a:rPr>
              <a:t> data </a:t>
            </a:r>
            <a:r>
              <a:rPr lang="en-US" sz="1600" err="1">
                <a:latin typeface="comic"/>
                <a:ea typeface="Inter"/>
              </a:rPr>
              <a:t>seperti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adanya</a:t>
            </a:r>
            <a:r>
              <a:rPr lang="en-US" sz="1600">
                <a:latin typeface="comic"/>
                <a:ea typeface="Inter"/>
              </a:rPr>
              <a:t> missing value, outliers, </a:t>
            </a:r>
          </a:p>
          <a:p>
            <a:r>
              <a:rPr lang="en-US" sz="1600" err="1">
                <a:latin typeface="comic"/>
                <a:ea typeface="Inter"/>
              </a:rPr>
              <a:t>duplikasi</a:t>
            </a:r>
            <a:r>
              <a:rPr lang="en-US" sz="1600">
                <a:latin typeface="comic"/>
                <a:ea typeface="Inter"/>
              </a:rPr>
              <a:t>, encodings, data noisy, data </a:t>
            </a:r>
            <a:r>
              <a:rPr lang="en-US" sz="1600" err="1">
                <a:latin typeface="comic"/>
                <a:ea typeface="Inter"/>
              </a:rPr>
              <a:t>tidak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lengkap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sebelum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melakukan</a:t>
            </a:r>
            <a:r>
              <a:rPr lang="en-US" sz="1600">
                <a:latin typeface="comic"/>
                <a:ea typeface="Inter"/>
              </a:rPr>
              <a:t>  modeling.</a:t>
            </a:r>
            <a:endParaRPr lang="en-US" sz="1600">
              <a:latin typeface="comic"/>
            </a:endParaRPr>
          </a:p>
        </p:txBody>
      </p:sp>
    </p:spTree>
    <p:extLst>
      <p:ext uri="{BB962C8B-B14F-4D97-AF65-F5344CB8AC3E}">
        <p14:creationId xmlns:p14="http://schemas.microsoft.com/office/powerpoint/2010/main" val="234383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099400" cy="3653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AutoNum type="arabicPeriod"/>
            </a:pPr>
            <a:r>
              <a:rPr lang="en" sz="2000">
                <a:latin typeface="comic"/>
                <a:sym typeface="Maven Pro SemiBold"/>
              </a:rPr>
              <a:t>  Handling Missing Value </a:t>
            </a:r>
            <a:endParaRPr lang="en" sz="2000">
              <a:latin typeface="comic"/>
            </a:endParaRPr>
          </a:p>
          <a:p>
            <a:r>
              <a:rPr lang="en" sz="2000">
                <a:latin typeface="comic"/>
                <a:sym typeface="Maven Pro SemiBold"/>
              </a:rPr>
              <a:t>2.  Categorical Column Statistics</a:t>
            </a:r>
            <a:endParaRPr lang="en" sz="2000">
              <a:latin typeface="comic"/>
            </a:endParaRPr>
          </a:p>
          <a:p>
            <a:r>
              <a:rPr lang="en" sz="2000">
                <a:latin typeface="comic"/>
                <a:sym typeface="Maven Pro SemiBold"/>
              </a:rPr>
              <a:t>3.  Encoding Data</a:t>
            </a:r>
            <a:endParaRPr lang="en" sz="2000">
              <a:latin typeface="comic"/>
            </a:endParaRPr>
          </a:p>
          <a:p>
            <a:r>
              <a:rPr lang="en" sz="2000">
                <a:latin typeface="comic"/>
                <a:sym typeface="Maven Pro SemiBold"/>
              </a:rPr>
              <a:t>4.  </a:t>
            </a:r>
            <a:r>
              <a:rPr lang="en" sz="2000" err="1">
                <a:latin typeface="comic"/>
                <a:sym typeface="Maven Pro SemiBold"/>
              </a:rPr>
              <a:t>Mengecek</a:t>
            </a:r>
            <a:r>
              <a:rPr lang="en" sz="2000">
                <a:latin typeface="comic"/>
                <a:sym typeface="Maven Pro SemiBold"/>
              </a:rPr>
              <a:t> </a:t>
            </a:r>
            <a:r>
              <a:rPr lang="en" sz="2000" err="1">
                <a:latin typeface="comic"/>
                <a:sym typeface="Maven Pro SemiBold"/>
              </a:rPr>
              <a:t>Anomali</a:t>
            </a:r>
            <a:r>
              <a:rPr lang="en" sz="2000">
                <a:latin typeface="comic"/>
                <a:sym typeface="Maven Pro SemiBold"/>
              </a:rPr>
              <a:t> </a:t>
            </a:r>
            <a:endParaRPr lang="en" sz="2000">
              <a:latin typeface="comic"/>
            </a:endParaRPr>
          </a:p>
          <a:p>
            <a:r>
              <a:rPr lang="en" sz="2000">
                <a:latin typeface="comic"/>
                <a:sym typeface="Maven Pro SemiBold"/>
              </a:rPr>
              <a:t>5.  </a:t>
            </a:r>
            <a:r>
              <a:rPr lang="en" sz="2000" err="1">
                <a:latin typeface="comic"/>
                <a:sym typeface="Maven Pro SemiBold"/>
              </a:rPr>
              <a:t>Mengecek</a:t>
            </a:r>
            <a:r>
              <a:rPr lang="en" sz="2000">
                <a:latin typeface="comic"/>
                <a:sym typeface="Maven Pro SemiBold"/>
              </a:rPr>
              <a:t> </a:t>
            </a:r>
            <a:r>
              <a:rPr lang="en" sz="2000" err="1">
                <a:latin typeface="comic"/>
                <a:sym typeface="Maven Pro SemiBold"/>
              </a:rPr>
              <a:t>Korelasi</a:t>
            </a:r>
            <a:r>
              <a:rPr lang="en" sz="2000">
                <a:latin typeface="comic"/>
                <a:sym typeface="Maven Pro SemiBold"/>
              </a:rPr>
              <a:t> </a:t>
            </a:r>
            <a:endParaRPr lang="en" sz="2000">
              <a:latin typeface="comic"/>
            </a:endParaRPr>
          </a:p>
          <a:p>
            <a:r>
              <a:rPr lang="en" sz="2000">
                <a:latin typeface="comic"/>
                <a:sym typeface="Maven Pro SemiBold"/>
              </a:rPr>
              <a:t>6.  </a:t>
            </a:r>
            <a:r>
              <a:rPr lang="en" sz="2000" err="1">
                <a:latin typeface="comic"/>
                <a:sym typeface="Maven Pro SemiBold"/>
              </a:rPr>
              <a:t>Melihat</a:t>
            </a:r>
            <a:r>
              <a:rPr lang="en" sz="2000">
                <a:latin typeface="comic"/>
                <a:sym typeface="Maven Pro SemiBold"/>
              </a:rPr>
              <a:t> </a:t>
            </a:r>
            <a:r>
              <a:rPr lang="en" sz="2000" err="1">
                <a:latin typeface="comic"/>
                <a:sym typeface="Maven Pro SemiBold"/>
              </a:rPr>
              <a:t>hubungan</a:t>
            </a:r>
            <a:r>
              <a:rPr lang="en" sz="2000">
                <a:latin typeface="comic"/>
                <a:sym typeface="Maven Pro SemiBold"/>
              </a:rPr>
              <a:t> </a:t>
            </a:r>
            <a:r>
              <a:rPr lang="en" sz="2000" err="1">
                <a:latin typeface="comic"/>
                <a:sym typeface="Maven Pro SemiBold"/>
              </a:rPr>
              <a:t>umur</a:t>
            </a:r>
            <a:r>
              <a:rPr lang="en" sz="2000">
                <a:latin typeface="comic"/>
                <a:sym typeface="Maven Pro SemiBold"/>
              </a:rPr>
              <a:t> </a:t>
            </a:r>
            <a:r>
              <a:rPr lang="en" sz="2000" err="1">
                <a:latin typeface="comic"/>
                <a:sym typeface="Maven Pro SemiBold"/>
              </a:rPr>
              <a:t>dengan</a:t>
            </a:r>
            <a:r>
              <a:rPr lang="en" sz="2000">
                <a:latin typeface="comic"/>
                <a:sym typeface="Maven Pro SemiBold"/>
              </a:rPr>
              <a:t> target </a:t>
            </a:r>
            <a:endParaRPr lang="en" sz="2000">
              <a:latin typeface="comic"/>
            </a:endParaRPr>
          </a:p>
          <a:p>
            <a:r>
              <a:rPr lang="en" sz="2000">
                <a:latin typeface="comic"/>
                <a:sym typeface="Maven Pro SemiBold"/>
              </a:rPr>
              <a:t>7.  </a:t>
            </a:r>
            <a:r>
              <a:rPr lang="en" sz="2000" err="1">
                <a:latin typeface="comic"/>
                <a:sym typeface="Maven Pro SemiBold"/>
              </a:rPr>
              <a:t>Upsampling</a:t>
            </a:r>
            <a:r>
              <a:rPr lang="en" sz="2000">
                <a:latin typeface="comic"/>
                <a:sym typeface="Maven Pro SemiBold"/>
              </a:rPr>
              <a:t> imbalance data </a:t>
            </a:r>
            <a:endParaRPr lang="en-US" sz="2000">
              <a:latin typeface="comic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" sz="2000">
              <a:solidFill>
                <a:srgbClr val="A338EB"/>
              </a:solidFill>
              <a:latin typeface="comic"/>
              <a:ea typeface="Maven Pro SemiBold"/>
              <a:cs typeface="Times New Roman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1DDEB-2B17-200D-328B-B53C40FAB50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7030A0"/>
                </a:solidFill>
                <a:latin typeface="Maven Pro SemiBold"/>
              </a:rPr>
              <a:t>Exploratory Data Analysis(EDA)</a:t>
            </a:r>
          </a:p>
        </p:txBody>
      </p:sp>
    </p:spTree>
    <p:extLst>
      <p:ext uri="{BB962C8B-B14F-4D97-AF65-F5344CB8AC3E}">
        <p14:creationId xmlns:p14="http://schemas.microsoft.com/office/powerpoint/2010/main" val="40887294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25AE8-F200-AC7B-DB0F-D06C8192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Maven Pro SemiBold"/>
              </a:rPr>
              <a:t>Handling Missing Value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E31C4F9F-42FB-DA62-322C-E00CA9483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81" y="1571150"/>
            <a:ext cx="2537604" cy="2734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878AEC-9F97-4DDF-87DC-BFB3F5A5B8B0}"/>
              </a:ext>
            </a:extLst>
          </p:cNvPr>
          <p:cNvSpPr txBox="1"/>
          <p:nvPr/>
        </p:nvSpPr>
        <p:spPr>
          <a:xfrm>
            <a:off x="43851" y="1141635"/>
            <a:ext cx="28970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latin typeface="Inter"/>
              </a:rPr>
              <a:t>Sebelum</a:t>
            </a:r>
            <a:r>
              <a:rPr lang="en-US" sz="1200">
                <a:latin typeface="Inter"/>
              </a:rPr>
              <a:t> </a:t>
            </a:r>
            <a:r>
              <a:rPr lang="en-US" sz="1200" err="1">
                <a:latin typeface="Inter"/>
              </a:rPr>
              <a:t>dilakukan</a:t>
            </a:r>
            <a:r>
              <a:rPr lang="en-US" sz="1200">
                <a:latin typeface="Inter"/>
              </a:rPr>
              <a:t> Cleaning Data</a:t>
            </a:r>
            <a:endParaRPr lang="en-US"/>
          </a:p>
        </p:txBody>
      </p:sp>
      <p:pic>
        <p:nvPicPr>
          <p:cNvPr id="7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0DA6C04-45B6-CDA8-3240-C6AB5FDE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140" y="1573281"/>
            <a:ext cx="2740181" cy="2871800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E237EB38-F274-6ABE-59F6-B8D9A7431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530" y="1572811"/>
            <a:ext cx="2735580" cy="2872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0F5D6-30FC-24EF-0D38-77E3EAB1C252}"/>
              </a:ext>
            </a:extLst>
          </p:cNvPr>
          <p:cNvSpPr txBox="1"/>
          <p:nvPr/>
        </p:nvSpPr>
        <p:spPr>
          <a:xfrm>
            <a:off x="2811924" y="1055369"/>
            <a:ext cx="31666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Inter"/>
              </a:rPr>
              <a:t>Hasil </a:t>
            </a:r>
            <a:r>
              <a:rPr lang="en-US" sz="1200" err="1">
                <a:latin typeface="Inter"/>
              </a:rPr>
              <a:t>Setelah</a:t>
            </a:r>
            <a:r>
              <a:rPr lang="en-US" sz="1200">
                <a:latin typeface="Inter"/>
              </a:rPr>
              <a:t> </a:t>
            </a:r>
            <a:r>
              <a:rPr lang="en-US" sz="1200" err="1">
                <a:latin typeface="Inter"/>
              </a:rPr>
              <a:t>Dilakukan</a:t>
            </a:r>
            <a:r>
              <a:rPr lang="en-US" sz="1200">
                <a:latin typeface="Inter"/>
              </a:rPr>
              <a:t> Drop </a:t>
            </a:r>
            <a:r>
              <a:rPr lang="en-US" sz="1200" err="1">
                <a:latin typeface="Inter"/>
              </a:rPr>
              <a:t>kolom</a:t>
            </a:r>
            <a:r>
              <a:rPr lang="en-US" sz="1200">
                <a:latin typeface="Inter"/>
              </a:rPr>
              <a:t> yang </a:t>
            </a:r>
            <a:r>
              <a:rPr lang="en-US" sz="1200" err="1">
                <a:latin typeface="Inter"/>
              </a:rPr>
              <a:t>memiliki</a:t>
            </a:r>
            <a:r>
              <a:rPr lang="en-US" sz="1200">
                <a:latin typeface="Inter"/>
              </a:rPr>
              <a:t> </a:t>
            </a:r>
            <a:r>
              <a:rPr lang="en-US" sz="1200" err="1">
                <a:latin typeface="Inter"/>
              </a:rPr>
              <a:t>nilai</a:t>
            </a:r>
            <a:r>
              <a:rPr lang="en-US" sz="1200">
                <a:latin typeface="Inter"/>
              </a:rPr>
              <a:t> missing value di </a:t>
            </a:r>
            <a:r>
              <a:rPr lang="en-US" sz="1200" err="1">
                <a:latin typeface="Inter"/>
              </a:rPr>
              <a:t>atas</a:t>
            </a:r>
            <a:r>
              <a:rPr lang="en-US" sz="1200">
                <a:latin typeface="Inter"/>
              </a:rPr>
              <a:t> 10%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EC846-8168-ABE8-376E-72887CC62D11}"/>
              </a:ext>
            </a:extLst>
          </p:cNvPr>
          <p:cNvSpPr txBox="1"/>
          <p:nvPr/>
        </p:nvSpPr>
        <p:spPr>
          <a:xfrm>
            <a:off x="5984144" y="1141633"/>
            <a:ext cx="30480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latin typeface="Inter"/>
              </a:rPr>
              <a:t>Setelah</a:t>
            </a:r>
            <a:r>
              <a:rPr lang="en-US" sz="1200">
                <a:latin typeface="Inter"/>
              </a:rPr>
              <a:t> </a:t>
            </a:r>
            <a:r>
              <a:rPr lang="en-US" sz="1200" err="1">
                <a:latin typeface="Inter"/>
              </a:rPr>
              <a:t>dilakukan</a:t>
            </a:r>
            <a:r>
              <a:rPr lang="en-US" sz="1200">
                <a:latin typeface="Inter"/>
              </a:rPr>
              <a:t> Cleaning Data</a:t>
            </a:r>
          </a:p>
        </p:txBody>
      </p:sp>
    </p:spTree>
    <p:extLst>
      <p:ext uri="{BB962C8B-B14F-4D97-AF65-F5344CB8AC3E}">
        <p14:creationId xmlns:p14="http://schemas.microsoft.com/office/powerpoint/2010/main" val="194847158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25AE8-F200-AC7B-DB0F-D06C8192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" sz="2800">
                <a:solidFill>
                  <a:srgbClr val="7030A0"/>
                </a:solidFill>
                <a:latin typeface="Maven Pro SemiBold"/>
              </a:rPr>
              <a:t>Categorical Column Statistics</a:t>
            </a:r>
            <a:endParaRPr lang="en-US" sz="2800">
              <a:solidFill>
                <a:srgbClr val="000000"/>
              </a:solidFill>
              <a:latin typeface="Maven Pro SemiBold"/>
            </a:endParaRPr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283195E-24E1-3D46-C20B-54D30B894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" y="1232054"/>
            <a:ext cx="8366760" cy="29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978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r="43100" b="39246"/>
          <a:stretch/>
        </p:blipFill>
        <p:spPr>
          <a:xfrm>
            <a:off x="5127118" y="1461308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61455" y="30200"/>
            <a:ext cx="6081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 b="1" err="1">
                <a:latin typeface="Inter"/>
                <a:ea typeface="Inter"/>
              </a:rPr>
              <a:t>Anggota</a:t>
            </a:r>
            <a:r>
              <a:rPr lang="en" sz="1600" b="1">
                <a:latin typeface="Inter"/>
                <a:ea typeface="Inter"/>
              </a:rPr>
              <a:t> </a:t>
            </a:r>
            <a:r>
              <a:rPr lang="en" sz="1600" b="1" err="1">
                <a:latin typeface="Inter"/>
                <a:ea typeface="Inter"/>
              </a:rPr>
              <a:t>Kelompok</a:t>
            </a:r>
            <a:r>
              <a:rPr lang="en" sz="1600" b="1">
                <a:latin typeface="Inter"/>
                <a:ea typeface="Inter"/>
              </a:rPr>
              <a:t> : </a:t>
            </a:r>
            <a:br>
              <a:rPr lang="en" sz="1600">
                <a:latin typeface="Inter"/>
                <a:ea typeface="Inter"/>
              </a:rPr>
            </a:br>
            <a:endParaRPr lang="en" sz="1600" err="1"/>
          </a:p>
        </p:txBody>
      </p:sp>
      <p:grpSp>
        <p:nvGrpSpPr>
          <p:cNvPr id="75" name="Google Shape;75;p1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76" name="Google Shape;7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" name="Google Shape;77;p1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9" name="Google Shape;79;p14"/>
            <p:cNvPicPr preferRelativeResize="0"/>
            <p:nvPr/>
          </p:nvPicPr>
          <p:blipFill rotWithShape="1">
            <a:blip r:embed="rId5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547C9437-610A-0410-C1AD-63E092557773}"/>
              </a:ext>
            </a:extLst>
          </p:cNvPr>
          <p:cNvSpPr/>
          <p:nvPr/>
        </p:nvSpPr>
        <p:spPr>
          <a:xfrm>
            <a:off x="3939540" y="300989"/>
            <a:ext cx="1257300" cy="1219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4124202A-F59B-ACE7-3C9A-A7ADEA871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128" y="247736"/>
            <a:ext cx="2116280" cy="135687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50DC71E-2D2D-246F-F548-1257C4287887}"/>
              </a:ext>
            </a:extLst>
          </p:cNvPr>
          <p:cNvSpPr/>
          <p:nvPr/>
        </p:nvSpPr>
        <p:spPr>
          <a:xfrm>
            <a:off x="5621959" y="1916429"/>
            <a:ext cx="1257300" cy="1219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5A51235C-FB0C-C439-2243-8B2087D3D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60" y="504392"/>
            <a:ext cx="1562966" cy="1554307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807FB5A-B25A-5BA5-5CC0-8A5C38922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491" y="1672330"/>
            <a:ext cx="1736148" cy="1710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CA06A7-9083-3F75-87AF-8FACA0A8C9A5}"/>
              </a:ext>
            </a:extLst>
          </p:cNvPr>
          <p:cNvSpPr txBox="1"/>
          <p:nvPr/>
        </p:nvSpPr>
        <p:spPr>
          <a:xfrm>
            <a:off x="3610148" y="1595351"/>
            <a:ext cx="25717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err="1"/>
              <a:t>Yoannes</a:t>
            </a:r>
            <a:r>
              <a:rPr lang="en-US" sz="1100" b="1"/>
              <a:t> Dion </a:t>
            </a:r>
            <a:r>
              <a:rPr lang="en-US" sz="1100" b="1" err="1"/>
              <a:t>Pradvenanta</a:t>
            </a:r>
            <a:endParaRPr lang="en-US" sz="1100" b="1"/>
          </a:p>
        </p:txBody>
      </p:sp>
      <p:pic>
        <p:nvPicPr>
          <p:cNvPr id="13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E24AD9E4-5515-1993-6D54-0E2FB215E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4129" y="468716"/>
            <a:ext cx="1623580" cy="1623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A54210-2CCC-AF7A-F35C-361722D05550}"/>
              </a:ext>
            </a:extLst>
          </p:cNvPr>
          <p:cNvSpPr txBox="1"/>
          <p:nvPr/>
        </p:nvSpPr>
        <p:spPr>
          <a:xfrm>
            <a:off x="5082403" y="3763679"/>
            <a:ext cx="385952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300" b="1">
                <a:latin typeface="Inter"/>
                <a:ea typeface="Inter"/>
              </a:rPr>
              <a:t>Link google </a:t>
            </a:r>
            <a:r>
              <a:rPr lang="en" sz="1300" b="1" err="1">
                <a:latin typeface="Inter"/>
                <a:ea typeface="Inter"/>
              </a:rPr>
              <a:t>colaboratory</a:t>
            </a:r>
            <a:r>
              <a:rPr lang="en" sz="1300" b="1">
                <a:latin typeface="Inter"/>
                <a:ea typeface="Inter"/>
              </a:rPr>
              <a:t> : </a:t>
            </a:r>
            <a:endParaRPr lang="en-US" sz="1300">
              <a:latin typeface="Inter"/>
              <a:ea typeface="Inter"/>
            </a:endParaRPr>
          </a:p>
          <a:p>
            <a:pPr algn="l"/>
            <a:r>
              <a:rPr lang="en" sz="1300">
                <a:solidFill>
                  <a:srgbClr val="0097A7"/>
                </a:solidFill>
                <a:latin typeface="Inter"/>
                <a:ea typeface="Inter"/>
                <a:hlinkClick r:id="rId10"/>
              </a:rPr>
              <a:t>https://colab.research.google.com/drive/1-gLZy-vzvNHgl9jrZgbnt3cF3PJutnnH?usp=sharing</a:t>
            </a:r>
            <a:endParaRPr lang="en-US"/>
          </a:p>
        </p:txBody>
      </p:sp>
      <p:pic>
        <p:nvPicPr>
          <p:cNvPr id="18" name="Picture 18" descr="Icon&#10;&#10;Description automatically generated">
            <a:extLst>
              <a:ext uri="{FF2B5EF4-FFF2-40B4-BE49-F238E27FC236}">
                <a16:creationId xmlns:a16="http://schemas.microsoft.com/office/drawing/2014/main" id="{70E655AE-7F19-9C13-D677-74D6085468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1225" y="1955568"/>
            <a:ext cx="1201883" cy="12278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433E28-2B1C-43FE-7B63-5BA0B3FF6E8B}"/>
              </a:ext>
            </a:extLst>
          </p:cNvPr>
          <p:cNvSpPr txBox="1"/>
          <p:nvPr/>
        </p:nvSpPr>
        <p:spPr>
          <a:xfrm>
            <a:off x="463261" y="2060863"/>
            <a:ext cx="14893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Belinda Damara Datu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673AD-1847-E94F-58CE-48DB9C21F8E7}"/>
              </a:ext>
            </a:extLst>
          </p:cNvPr>
          <p:cNvSpPr txBox="1"/>
          <p:nvPr/>
        </p:nvSpPr>
        <p:spPr>
          <a:xfrm>
            <a:off x="2290329" y="3333749"/>
            <a:ext cx="140277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Dian Indah Pratiwi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B865C0-CCA3-8118-2CFE-C8B73CD830D9}"/>
              </a:ext>
            </a:extLst>
          </p:cNvPr>
          <p:cNvSpPr txBox="1"/>
          <p:nvPr/>
        </p:nvSpPr>
        <p:spPr>
          <a:xfrm>
            <a:off x="5520169" y="3264477"/>
            <a:ext cx="174913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/>
              <a:t>Helfira</a:t>
            </a:r>
            <a:r>
              <a:rPr lang="en-US" sz="1000" b="1"/>
              <a:t> Lady Ari </a:t>
            </a:r>
            <a:r>
              <a:rPr lang="en-US" sz="1000" b="1" err="1"/>
              <a:t>Pramesti</a:t>
            </a:r>
            <a:endParaRPr lang="en-US" sz="10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89C1CA-06CB-2FC5-139B-E4FE71E137F9}"/>
              </a:ext>
            </a:extLst>
          </p:cNvPr>
          <p:cNvSpPr txBox="1"/>
          <p:nvPr/>
        </p:nvSpPr>
        <p:spPr>
          <a:xfrm>
            <a:off x="7217353" y="2095500"/>
            <a:ext cx="140277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Nur Laily </a:t>
            </a:r>
            <a:r>
              <a:rPr lang="en-US" sz="1000" b="1" err="1"/>
              <a:t>Fauziyah</a:t>
            </a:r>
            <a:endParaRPr lang="en-US" sz="10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9DB35-4B86-AEB7-F121-178294330B33}"/>
              </a:ext>
            </a:extLst>
          </p:cNvPr>
          <p:cNvSpPr txBox="1"/>
          <p:nvPr/>
        </p:nvSpPr>
        <p:spPr>
          <a:xfrm>
            <a:off x="467590" y="3840306"/>
            <a:ext cx="390351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b="1">
                <a:latin typeface="Segoe UI"/>
                <a:cs typeface="Segoe UI"/>
              </a:rPr>
              <a:t>Link Dashboard : </a:t>
            </a:r>
            <a:endParaRPr lang="en-US">
              <a:latin typeface="Segoe UI"/>
              <a:cs typeface="Segoe UI"/>
            </a:endParaRPr>
          </a:p>
          <a:p>
            <a:r>
              <a:rPr lang="en">
                <a:solidFill>
                  <a:srgbClr val="0097A7"/>
                </a:solidFill>
                <a:latin typeface="Segoe UI"/>
                <a:cs typeface="Segoe UI"/>
                <a:hlinkClick r:id="rId12"/>
              </a:rPr>
              <a:t>https://lookerstudio.google.com/reporting/a1cb0f24-ea4d-4920-bbe8-79cc18ef4d73</a:t>
            </a:r>
            <a:r>
              <a:rPr lang="en">
                <a:latin typeface="Segoe UI"/>
                <a:cs typeface="Segoe UI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6805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25AE8-F200-AC7B-DB0F-D06C8192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" sz="3100">
                <a:solidFill>
                  <a:srgbClr val="7030A0"/>
                </a:solidFill>
                <a:latin typeface="Maven Pro SemiBold"/>
              </a:rPr>
              <a:t>Categorical Column Statistics</a:t>
            </a:r>
            <a:endParaRPr lang="en-US">
              <a:solidFill>
                <a:srgbClr val="7030A0"/>
              </a:solidFill>
              <a:latin typeface="Maven Pro SemiBold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2D3A75E-A794-C58F-6EAC-C99F7FD50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" y="1404373"/>
            <a:ext cx="8724900" cy="293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00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25AE8-F200-AC7B-DB0F-D06C8192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" sz="2800">
                <a:solidFill>
                  <a:srgbClr val="7030A0"/>
                </a:solidFill>
                <a:latin typeface="Maven Pro SemiBold"/>
              </a:rPr>
              <a:t>Categorical Column Statistics</a:t>
            </a:r>
            <a:endParaRPr lang="en-US" sz="2800">
              <a:solidFill>
                <a:srgbClr val="7030A0"/>
              </a:solidFill>
              <a:latin typeface="Maven Pro SemiBold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4A23C76-107D-EE59-66EF-E92FE6734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" y="1322820"/>
            <a:ext cx="8778240" cy="301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451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25AE8-F200-AC7B-DB0F-D06C8192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Maven Pro SemiBold"/>
              </a:rPr>
              <a:t>Encoding Data</a:t>
            </a:r>
          </a:p>
        </p:txBody>
      </p:sp>
      <p:pic>
        <p:nvPicPr>
          <p:cNvPr id="1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345FB3-9371-F71F-CD1A-1A16ED42E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1626000"/>
            <a:ext cx="8953500" cy="15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20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25AE8-F200-AC7B-DB0F-D06C8192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err="1">
                <a:solidFill>
                  <a:srgbClr val="7030A0"/>
                </a:solidFill>
                <a:latin typeface="Maven Pro SemiBold"/>
              </a:rPr>
              <a:t>Mengecek</a:t>
            </a:r>
            <a:r>
              <a:rPr lang="en-US" sz="2800">
                <a:solidFill>
                  <a:srgbClr val="7030A0"/>
                </a:solidFill>
                <a:latin typeface="Maven Pro SemiBold"/>
              </a:rPr>
              <a:t> </a:t>
            </a:r>
            <a:r>
              <a:rPr lang="en-US" sz="2800" err="1">
                <a:solidFill>
                  <a:srgbClr val="7030A0"/>
                </a:solidFill>
                <a:latin typeface="Maven Pro SemiBold"/>
              </a:rPr>
              <a:t>Anomali</a:t>
            </a:r>
            <a:endParaRPr lang="en-US" sz="2800">
              <a:solidFill>
                <a:srgbClr val="7030A0"/>
              </a:solidFill>
              <a:latin typeface="Maven Pro SemiBold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AB71B7A-52F4-B4D3-5B4F-E73C34BC2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" y="1252564"/>
            <a:ext cx="4259580" cy="2638373"/>
          </a:xfrm>
          <a:prstGeom prst="rect">
            <a:avLst/>
          </a:prstGeom>
        </p:spPr>
      </p:pic>
      <p:pic>
        <p:nvPicPr>
          <p:cNvPr id="4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719D9824-8CBD-279F-DE39-A33A998DD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120" y="1125721"/>
            <a:ext cx="4122420" cy="28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5444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25AE8-F200-AC7B-DB0F-D06C819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81" y="369544"/>
            <a:ext cx="8520600" cy="572700"/>
          </a:xfrm>
        </p:spPr>
        <p:txBody>
          <a:bodyPr>
            <a:normAutofit/>
          </a:bodyPr>
          <a:lstStyle/>
          <a:p>
            <a:pPr algn="ctr"/>
            <a:r>
              <a:rPr lang="en-US" sz="2800" err="1">
                <a:solidFill>
                  <a:srgbClr val="7030A0"/>
                </a:solidFill>
                <a:latin typeface="Maven Pro SemiBold"/>
              </a:rPr>
              <a:t>Mengecek</a:t>
            </a:r>
            <a:r>
              <a:rPr lang="en-US" sz="2800">
                <a:solidFill>
                  <a:srgbClr val="7030A0"/>
                </a:solidFill>
                <a:latin typeface="Maven Pro SemiBold"/>
              </a:rPr>
              <a:t> </a:t>
            </a:r>
            <a:r>
              <a:rPr lang="en-US" sz="2800" err="1">
                <a:solidFill>
                  <a:srgbClr val="7030A0"/>
                </a:solidFill>
                <a:latin typeface="Maven Pro SemiBold"/>
              </a:rPr>
              <a:t>Anomali</a:t>
            </a:r>
            <a:endParaRPr lang="en-US" sz="2800">
              <a:solidFill>
                <a:srgbClr val="7030A0"/>
              </a:solidFill>
              <a:latin typeface="Maven Pro SemiBold"/>
            </a:endParaRPr>
          </a:p>
        </p:txBody>
      </p:sp>
      <p:pic>
        <p:nvPicPr>
          <p:cNvPr id="2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EE032BA-57F5-8B0E-EB86-DBAA4FBA7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220" y="904580"/>
            <a:ext cx="5273040" cy="37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737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25AE8-F200-AC7B-DB0F-D06C8192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err="1">
                <a:solidFill>
                  <a:srgbClr val="7030A0"/>
                </a:solidFill>
                <a:latin typeface="Maven Pro SemiBold"/>
              </a:rPr>
              <a:t>Mengecek</a:t>
            </a:r>
            <a:r>
              <a:rPr lang="en-US" sz="2800">
                <a:solidFill>
                  <a:srgbClr val="7030A0"/>
                </a:solidFill>
                <a:latin typeface="Maven Pro SemiBold"/>
              </a:rPr>
              <a:t> </a:t>
            </a:r>
            <a:r>
              <a:rPr lang="en-US" sz="2800" err="1">
                <a:solidFill>
                  <a:srgbClr val="7030A0"/>
                </a:solidFill>
                <a:latin typeface="Maven Pro SemiBold"/>
              </a:rPr>
              <a:t>Korelasi</a:t>
            </a:r>
            <a:endParaRPr lang="en-US" sz="2800">
              <a:solidFill>
                <a:srgbClr val="000000"/>
              </a:solidFill>
              <a:latin typeface="Maven Pro SemiBold"/>
            </a:endParaRPr>
          </a:p>
        </p:txBody>
      </p:sp>
      <p:pic>
        <p:nvPicPr>
          <p:cNvPr id="4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F370071B-F83C-4522-6A1E-EE5232604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" y="1122354"/>
            <a:ext cx="3756660" cy="33407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C3DEEA-9870-5233-A7FA-A53011E28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0" y="1127832"/>
            <a:ext cx="4183380" cy="33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0818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25AE8-F200-AC7B-DB0F-D06C8192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err="1">
                <a:solidFill>
                  <a:srgbClr val="7030A0"/>
                </a:solidFill>
                <a:latin typeface="Maven Pro SemiBold"/>
              </a:rPr>
              <a:t>Melihat</a:t>
            </a:r>
            <a:r>
              <a:rPr lang="en-US" sz="2800" b="1">
                <a:solidFill>
                  <a:srgbClr val="7030A0"/>
                </a:solidFill>
                <a:latin typeface="Maven Pro SemiBold"/>
              </a:rPr>
              <a:t> </a:t>
            </a:r>
            <a:r>
              <a:rPr lang="en-US" sz="2800" b="1" err="1">
                <a:solidFill>
                  <a:srgbClr val="7030A0"/>
                </a:solidFill>
                <a:latin typeface="Maven Pro SemiBold"/>
              </a:rPr>
              <a:t>Hubungan</a:t>
            </a:r>
            <a:r>
              <a:rPr lang="en-US" sz="2800" b="1">
                <a:solidFill>
                  <a:srgbClr val="7030A0"/>
                </a:solidFill>
                <a:latin typeface="Maven Pro SemiBold"/>
              </a:rPr>
              <a:t> </a:t>
            </a:r>
            <a:r>
              <a:rPr lang="en-US" sz="2800" b="1" err="1">
                <a:solidFill>
                  <a:srgbClr val="7030A0"/>
                </a:solidFill>
                <a:latin typeface="Maven Pro SemiBold"/>
              </a:rPr>
              <a:t>Umur</a:t>
            </a:r>
            <a:r>
              <a:rPr lang="en-US" sz="2800" b="1">
                <a:solidFill>
                  <a:srgbClr val="7030A0"/>
                </a:solidFill>
                <a:latin typeface="Maven Pro SemiBold"/>
              </a:rPr>
              <a:t> </a:t>
            </a:r>
            <a:r>
              <a:rPr lang="en-US" sz="2800" b="1" err="1">
                <a:solidFill>
                  <a:srgbClr val="7030A0"/>
                </a:solidFill>
                <a:latin typeface="Maven Pro SemiBold"/>
              </a:rPr>
              <a:t>Dengan</a:t>
            </a:r>
            <a:r>
              <a:rPr lang="en-US" sz="2800" b="1">
                <a:solidFill>
                  <a:srgbClr val="7030A0"/>
                </a:solidFill>
                <a:latin typeface="Maven Pro SemiBold"/>
              </a:rPr>
              <a:t> Target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36E7D37-BFA3-9297-8FB8-A6FAA657C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440" y="992462"/>
            <a:ext cx="4914900" cy="38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764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25AE8-F200-AC7B-DB0F-D06C8192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err="1">
                <a:solidFill>
                  <a:srgbClr val="7030A0"/>
                </a:solidFill>
                <a:latin typeface="Maven Pro SemiBold"/>
              </a:rPr>
              <a:t>Upsampling</a:t>
            </a:r>
            <a:r>
              <a:rPr lang="en-US" sz="2800">
                <a:solidFill>
                  <a:srgbClr val="7030A0"/>
                </a:solidFill>
                <a:latin typeface="Maven Pro SemiBold"/>
              </a:rPr>
              <a:t> Imbalance Data</a:t>
            </a:r>
          </a:p>
        </p:txBody>
      </p:sp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D095B77-9998-B523-0A94-C3FB797B2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264" y="1124270"/>
            <a:ext cx="4532750" cy="36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6940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>
                <a:solidFill>
                  <a:srgbClr val="FFFFFF"/>
                </a:solidFill>
                <a:latin typeface="Maven Pro SemiBold"/>
                <a:cs typeface="Segoe UI"/>
                <a:sym typeface="Maven Pro SemiBold"/>
              </a:rPr>
              <a:t>Dashboard</a:t>
            </a:r>
            <a:endParaRPr lang="en">
              <a:solidFill>
                <a:srgbClr val="FFFFFF"/>
              </a:solidFill>
              <a:latin typeface="Maven Pro SemiBold"/>
              <a:cs typeface="Segoe UI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2023 Program Studi Independen </a:t>
            </a:r>
            <a:r>
              <a:rPr lang="en" sz="90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Bersertifikat</a:t>
            </a: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4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b="1">
              <a:solidFill>
                <a:schemeClr val="lt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51063108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FEEF795-931C-A2B4-61FA-91A7312C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019" y="422061"/>
            <a:ext cx="5886450" cy="44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650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</a:t>
            </a:r>
            <a:r>
              <a:rPr lang="en" sz="90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Bersertifikat</a:t>
            </a: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Daftar Isi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76" name="Google Shape;7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" name="Google Shape;77;p1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9" name="Google Shape;79;p1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FC05423B-D479-33E8-0ADE-BCBAC97D4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60" y="412433"/>
            <a:ext cx="5715000" cy="42729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>
                <a:solidFill>
                  <a:srgbClr val="FFFFFF"/>
                </a:solidFill>
                <a:latin typeface="Maven Pro SemiBold"/>
                <a:cs typeface="Segoe UI"/>
                <a:sym typeface="Maven Pro SemiBold"/>
              </a:rPr>
              <a:t>Modelling</a:t>
            </a:r>
            <a:endParaRPr lang="en">
              <a:solidFill>
                <a:srgbClr val="FFFFFF"/>
              </a:solidFill>
              <a:latin typeface="Maven Pro SemiBold"/>
              <a:cs typeface="Segoe UI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2023 Program Studi Independen </a:t>
            </a:r>
            <a:r>
              <a:rPr lang="en" sz="90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Bersertifikat</a:t>
            </a: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4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b="1">
              <a:solidFill>
                <a:schemeClr val="lt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01007086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74474" y="4342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solidFill>
                  <a:srgbClr val="FFFFFF"/>
                </a:solidFill>
                <a:latin typeface="Maven Pro SemiBold"/>
                <a:cs typeface="Segoe UI"/>
                <a:sym typeface="Maven Pro SemiBold"/>
              </a:rPr>
              <a:t> Logistic Regression</a:t>
            </a:r>
            <a:endParaRPr lang="en-US" sz="2800">
              <a:latin typeface="Maven Pro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F6C17-9082-8DD8-8032-0182CEA2DF6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lnSpc>
                <a:spcPct val="114999"/>
              </a:lnSpc>
              <a:buNone/>
            </a:pPr>
            <a:r>
              <a:rPr lang="en-US">
                <a:solidFill>
                  <a:schemeClr val="bg1"/>
                </a:solidFill>
                <a:latin typeface="comic"/>
              </a:rPr>
              <a:t>Cross-Validation Scores: [0.9192106  0.9192106  0.91916995 0.91920896 0.91920896]</a:t>
            </a:r>
          </a:p>
          <a:p>
            <a:pPr marL="139700" indent="0">
              <a:lnSpc>
                <a:spcPct val="114999"/>
              </a:lnSpc>
              <a:buNone/>
            </a:pPr>
            <a:endParaRPr lang="en-US">
              <a:solidFill>
                <a:schemeClr val="bg1"/>
              </a:solidFill>
              <a:latin typeface="comic"/>
            </a:endParaRPr>
          </a:p>
          <a:p>
            <a:pPr marL="139700" indent="0">
              <a:lnSpc>
                <a:spcPct val="114999"/>
              </a:lnSpc>
              <a:buNone/>
            </a:pPr>
            <a:r>
              <a:rPr lang="en-US">
                <a:solidFill>
                  <a:schemeClr val="bg1"/>
                </a:solidFill>
                <a:latin typeface="comic"/>
              </a:rPr>
              <a:t>Mean CV Score: 0.9192018146332195</a:t>
            </a:r>
          </a:p>
          <a:p>
            <a:pPr marL="139700" indent="0">
              <a:lnSpc>
                <a:spcPct val="114999"/>
              </a:lnSpc>
              <a:buNone/>
            </a:pPr>
            <a:endParaRPr lang="en-US">
              <a:solidFill>
                <a:schemeClr val="bg1"/>
              </a:solidFill>
              <a:latin typeface="comic"/>
            </a:endParaRPr>
          </a:p>
          <a:p>
            <a:pPr marL="139700" indent="0">
              <a:lnSpc>
                <a:spcPct val="114999"/>
              </a:lnSpc>
              <a:buNone/>
            </a:pPr>
            <a:r>
              <a:rPr lang="en-US">
                <a:solidFill>
                  <a:schemeClr val="bg1"/>
                </a:solidFill>
                <a:latin typeface="comic"/>
              </a:rPr>
              <a:t>Standard Deviation: 1.594801162669196705</a:t>
            </a:r>
          </a:p>
          <a:p>
            <a:pPr marL="139700" indent="0">
              <a:lnSpc>
                <a:spcPct val="114999"/>
              </a:lnSpc>
              <a:buNone/>
            </a:pPr>
            <a:br>
              <a:rPr lang="en-US"/>
            </a:br>
            <a:endParaRPr lang="en-US">
              <a:solidFill>
                <a:schemeClr val="bg1"/>
              </a:solidFill>
              <a:latin typeface="comic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2023 Program Studi Independen </a:t>
            </a:r>
            <a:r>
              <a:rPr lang="en" sz="90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Bersertifikat</a:t>
            </a: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4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8923F907-6F36-F769-5735-5D3A777EA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90" y="1150620"/>
            <a:ext cx="4000500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920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solidFill>
                  <a:srgbClr val="7030A0"/>
                </a:solidFill>
                <a:latin typeface="Maven Pro SemiBold"/>
                <a:cs typeface="Times New Roman"/>
              </a:rPr>
              <a:t>EDA </a:t>
            </a:r>
            <a:r>
              <a:rPr lang="en" sz="2800">
                <a:solidFill>
                  <a:srgbClr val="7030A0"/>
                </a:solidFill>
                <a:latin typeface="Maven Pro SemiBold"/>
              </a:rPr>
              <a:t>(Exploratory Data Analysis) Logistic Regression</a:t>
            </a:r>
            <a:endParaRPr lang="en" sz="2800">
              <a:solidFill>
                <a:srgbClr val="7030A0"/>
              </a:solidFill>
              <a:latin typeface="Maven Pro SemiBold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" sz="2800">
              <a:solidFill>
                <a:srgbClr val="A338EB"/>
              </a:solidFill>
              <a:latin typeface="Maven Pro SemiBold"/>
              <a:ea typeface="Maven Pro SemiBold"/>
              <a:cs typeface="Maven Pro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437F6-BA99-64C9-2627-926608744024}"/>
              </a:ext>
            </a:extLst>
          </p:cNvPr>
          <p:cNvSpPr txBox="1"/>
          <p:nvPr/>
        </p:nvSpPr>
        <p:spPr>
          <a:xfrm>
            <a:off x="312420" y="1703070"/>
            <a:ext cx="827532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mic"/>
              </a:rPr>
              <a:t>1. Confusion matrix </a:t>
            </a:r>
            <a:r>
              <a:rPr lang="en-US" sz="1800" err="1">
                <a:latin typeface="comic"/>
              </a:rPr>
              <a:t>menunjukkan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bahwa</a:t>
            </a:r>
            <a:r>
              <a:rPr lang="en-US" sz="1800">
                <a:latin typeface="comic"/>
              </a:rPr>
              <a:t> model </a:t>
            </a:r>
            <a:r>
              <a:rPr lang="en-US" sz="1800" err="1">
                <a:latin typeface="comic"/>
              </a:rPr>
              <a:t>memiliki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jumlah</a:t>
            </a:r>
            <a:r>
              <a:rPr lang="en-US" sz="1800">
                <a:latin typeface="comic"/>
              </a:rPr>
              <a:t> false negative (FN) yang </a:t>
            </a:r>
            <a:r>
              <a:rPr lang="en-US" sz="1800" err="1">
                <a:latin typeface="comic"/>
              </a:rPr>
              <a:t>tinggi</a:t>
            </a:r>
            <a:r>
              <a:rPr lang="en-US" sz="1800">
                <a:latin typeface="comic"/>
              </a:rPr>
              <a:t>, </a:t>
            </a:r>
            <a:r>
              <a:rPr lang="en-US" sz="1800" err="1">
                <a:latin typeface="comic"/>
              </a:rPr>
              <a:t>dengan</a:t>
            </a:r>
            <a:r>
              <a:rPr lang="en-US" sz="1800">
                <a:latin typeface="comic"/>
              </a:rPr>
              <a:t> 4949 </a:t>
            </a:r>
            <a:r>
              <a:rPr lang="en-US" sz="1800" err="1">
                <a:latin typeface="comic"/>
              </a:rPr>
              <a:t>sampel</a:t>
            </a:r>
            <a:r>
              <a:rPr lang="en-US" sz="1800">
                <a:latin typeface="comic"/>
              </a:rPr>
              <a:t> yang salah </a:t>
            </a:r>
            <a:r>
              <a:rPr lang="en-US" sz="1800" err="1">
                <a:latin typeface="comic"/>
              </a:rPr>
              <a:t>diklasifikasikan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sebagai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negatif</a:t>
            </a:r>
            <a:r>
              <a:rPr lang="en-US" sz="1800">
                <a:latin typeface="comic"/>
              </a:rPr>
              <a:t>. Hal </a:t>
            </a:r>
            <a:r>
              <a:rPr lang="en-US" sz="1800" err="1">
                <a:latin typeface="comic"/>
              </a:rPr>
              <a:t>ini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menunjukkan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bahwa</a:t>
            </a:r>
            <a:r>
              <a:rPr lang="en-US" sz="1800">
                <a:latin typeface="comic"/>
              </a:rPr>
              <a:t> model </a:t>
            </a:r>
            <a:r>
              <a:rPr lang="en-US" sz="1800" err="1">
                <a:latin typeface="comic"/>
              </a:rPr>
              <a:t>memiliki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kesulitan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dalam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mengidentifikasi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sampel</a:t>
            </a:r>
            <a:r>
              <a:rPr lang="en-US" sz="1800">
                <a:latin typeface="comic"/>
              </a:rPr>
              <a:t> yang </a:t>
            </a:r>
            <a:r>
              <a:rPr lang="en-US" sz="1800" err="1">
                <a:latin typeface="comic"/>
              </a:rPr>
              <a:t>sebenarnya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termasuk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dalam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kelas</a:t>
            </a:r>
            <a:r>
              <a:rPr lang="en-US" sz="1800">
                <a:latin typeface="comic"/>
              </a:rPr>
              <a:t> 1.</a:t>
            </a:r>
          </a:p>
          <a:p>
            <a:endParaRPr lang="en-US" sz="1800">
              <a:latin typeface="comic"/>
            </a:endParaRPr>
          </a:p>
          <a:p>
            <a:r>
              <a:rPr lang="en-US" sz="1800">
                <a:latin typeface="comic"/>
              </a:rPr>
              <a:t>2. Hasil cross-validation </a:t>
            </a:r>
            <a:r>
              <a:rPr lang="en-US" sz="1800" err="1">
                <a:latin typeface="comic"/>
              </a:rPr>
              <a:t>menunjukkan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bahwa</a:t>
            </a:r>
            <a:r>
              <a:rPr lang="en-US" sz="1800">
                <a:latin typeface="comic"/>
              </a:rPr>
              <a:t> model </a:t>
            </a:r>
            <a:r>
              <a:rPr lang="en-US" sz="1800" err="1">
                <a:latin typeface="comic"/>
              </a:rPr>
              <a:t>memiliki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tingkat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konsistensi</a:t>
            </a:r>
            <a:r>
              <a:rPr lang="en-US" sz="1800">
                <a:latin typeface="comic"/>
              </a:rPr>
              <a:t> yang </a:t>
            </a:r>
            <a:r>
              <a:rPr lang="en-US" sz="1800" err="1">
                <a:latin typeface="comic"/>
              </a:rPr>
              <a:t>tinggi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dengan</a:t>
            </a:r>
            <a:r>
              <a:rPr lang="en-US" sz="1800">
                <a:latin typeface="comic"/>
              </a:rPr>
              <a:t> mean CV score </a:t>
            </a:r>
            <a:r>
              <a:rPr lang="en-US" sz="1800" err="1">
                <a:latin typeface="comic"/>
              </a:rPr>
              <a:t>sebesar</a:t>
            </a:r>
            <a:r>
              <a:rPr lang="en-US" sz="1800">
                <a:latin typeface="comic"/>
              </a:rPr>
              <a:t> 0.9192. Standard deviation yang </a:t>
            </a:r>
            <a:r>
              <a:rPr lang="en-US" sz="1800" err="1">
                <a:latin typeface="comic"/>
              </a:rPr>
              <a:t>rendah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menunjukkan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bahwa</a:t>
            </a:r>
            <a:r>
              <a:rPr lang="en-US" sz="1800">
                <a:latin typeface="comic"/>
              </a:rPr>
              <a:t> model </a:t>
            </a:r>
            <a:r>
              <a:rPr lang="en-US" sz="1800" err="1">
                <a:latin typeface="comic"/>
              </a:rPr>
              <a:t>cenderung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memiliki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kinerja</a:t>
            </a:r>
            <a:r>
              <a:rPr lang="en-US" sz="1800">
                <a:latin typeface="comic"/>
              </a:rPr>
              <a:t> yang </a:t>
            </a:r>
            <a:r>
              <a:rPr lang="en-US" sz="1800" err="1">
                <a:latin typeface="comic"/>
              </a:rPr>
              <a:t>stabil</a:t>
            </a:r>
            <a:r>
              <a:rPr lang="en-US" sz="1800">
                <a:latin typeface="comic"/>
              </a:rPr>
              <a:t> pada dataset yang </a:t>
            </a:r>
            <a:r>
              <a:rPr lang="en-US" sz="1800" err="1">
                <a:latin typeface="comic"/>
              </a:rPr>
              <a:t>berbeda</a:t>
            </a:r>
            <a:r>
              <a:rPr lang="en-US" sz="1800">
                <a:latin typeface="comic"/>
              </a:rPr>
              <a:t>. </a:t>
            </a:r>
            <a:r>
              <a:rPr lang="en-US" sz="1800" err="1">
                <a:latin typeface="comic"/>
              </a:rPr>
              <a:t>terlihat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bahwa</a:t>
            </a:r>
            <a:r>
              <a:rPr lang="en-US" sz="1800">
                <a:latin typeface="comic"/>
              </a:rPr>
              <a:t> model logistic regression </a:t>
            </a:r>
            <a:r>
              <a:rPr lang="en-US" sz="1800" err="1">
                <a:latin typeface="comic"/>
              </a:rPr>
              <a:t>tidak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efektif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dalam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memprediksi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sampel</a:t>
            </a:r>
            <a:r>
              <a:rPr lang="en-US" sz="1800">
                <a:latin typeface="comic"/>
              </a:rPr>
              <a:t> yang </a:t>
            </a:r>
            <a:r>
              <a:rPr lang="en-US" sz="1800" err="1">
                <a:latin typeface="comic"/>
              </a:rPr>
              <a:t>termasuk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dalam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kelas</a:t>
            </a:r>
            <a:r>
              <a:rPr lang="en-US" sz="1800">
                <a:latin typeface="comic"/>
              </a:rPr>
              <a:t> 1 (</a:t>
            </a:r>
            <a:r>
              <a:rPr lang="en-US" sz="1800" err="1">
                <a:latin typeface="comic"/>
              </a:rPr>
              <a:t>positif</a:t>
            </a:r>
            <a:r>
              <a:rPr lang="en-US" sz="1800">
                <a:latin typeface="comic"/>
              </a:rPr>
              <a:t>). </a:t>
            </a:r>
          </a:p>
        </p:txBody>
      </p:sp>
    </p:spTree>
    <p:extLst>
      <p:ext uri="{BB962C8B-B14F-4D97-AF65-F5344CB8AC3E}">
        <p14:creationId xmlns:p14="http://schemas.microsoft.com/office/powerpoint/2010/main" val="581464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err="1">
                <a:solidFill>
                  <a:srgbClr val="FFFFFF"/>
                </a:solidFill>
                <a:latin typeface="Maven Pro SemiBold"/>
                <a:cs typeface="Segoe UI"/>
              </a:rPr>
              <a:t>RandomForest</a:t>
            </a:r>
            <a:endParaRPr lang="en" sz="2800">
              <a:solidFill>
                <a:srgbClr val="FFFFFF"/>
              </a:solidFill>
              <a:latin typeface="Maven Pro SemiBold"/>
              <a:cs typeface="Segoe U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F6C17-9082-8DD8-8032-0182CEA2DF6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en-US" sz="1800">
                <a:solidFill>
                  <a:schemeClr val="bg1"/>
                </a:solidFill>
                <a:latin typeface="comic"/>
              </a:rPr>
              <a:t>Mean Absolute Error (MAE), Mean Squared Error (MSE), </a:t>
            </a:r>
            <a:r>
              <a:rPr lang="en-US" sz="1800" err="1">
                <a:solidFill>
                  <a:schemeClr val="bg1"/>
                </a:solidFill>
                <a:latin typeface="comic"/>
              </a:rPr>
              <a:t>atau</a:t>
            </a:r>
            <a:r>
              <a:rPr lang="en-US" sz="1800">
                <a:solidFill>
                  <a:schemeClr val="bg1"/>
                </a:solidFill>
                <a:latin typeface="comic"/>
              </a:rPr>
              <a:t> R-squared =</a:t>
            </a:r>
          </a:p>
          <a:p>
            <a:pPr>
              <a:lnSpc>
                <a:spcPct val="114999"/>
              </a:lnSpc>
              <a:buNone/>
            </a:pPr>
            <a:br>
              <a:rPr lang="en-US"/>
            </a:br>
            <a:endParaRPr lang="en-US">
              <a:latin typeface="comic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2023 Program Studi Independen </a:t>
            </a:r>
            <a:r>
              <a:rPr lang="en" sz="90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Bersertifikat</a:t>
            </a: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Maven Pro SemiBold"/>
                <a:ea typeface="Inter"/>
                <a:cs typeface="Inter"/>
                <a:sym typeface="Inter"/>
              </a:rPr>
              <a:t>PUT THE TOPIC HERE AS OVERHEAD</a:t>
            </a:r>
            <a:endParaRPr lang="en-US" sz="1000" b="1">
              <a:solidFill>
                <a:srgbClr val="601F99"/>
              </a:solidFill>
              <a:latin typeface="Maven Pro SemiBold"/>
              <a:ea typeface="Inter"/>
              <a:cs typeface="Inter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4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706B34-BA7E-2953-926B-9321A6C1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" y="1742251"/>
            <a:ext cx="4000500" cy="1407537"/>
          </a:xfrm>
          <a:prstGeom prst="rect">
            <a:avLst/>
          </a:prstGeom>
        </p:spPr>
      </p:pic>
      <p:pic>
        <p:nvPicPr>
          <p:cNvPr id="5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7B0415-8337-F65B-D729-2540EF3BC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520" y="2287633"/>
            <a:ext cx="3688080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880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32547" y="643576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solidFill>
                  <a:srgbClr val="7030A0"/>
                </a:solidFill>
                <a:latin typeface="Maven Pro SemiBold"/>
                <a:cs typeface="Times New Roman"/>
              </a:rPr>
              <a:t>EDA </a:t>
            </a:r>
            <a:r>
              <a:rPr lang="en" sz="2800">
                <a:solidFill>
                  <a:srgbClr val="7030A0"/>
                </a:solidFill>
                <a:latin typeface="Maven Pro SemiBold"/>
              </a:rPr>
              <a:t>(Exploratory Data Analysis) Random Forest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" sz="2800">
              <a:solidFill>
                <a:srgbClr val="A338EB"/>
              </a:solidFill>
              <a:latin typeface="Maven Pro SemiBold"/>
              <a:ea typeface="Maven Pro SemiBold"/>
              <a:cs typeface="Maven Pro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437F6-BA99-64C9-2627-926608744024}"/>
              </a:ext>
            </a:extLst>
          </p:cNvPr>
          <p:cNvSpPr txBox="1"/>
          <p:nvPr/>
        </p:nvSpPr>
        <p:spPr>
          <a:xfrm>
            <a:off x="335280" y="1565910"/>
            <a:ext cx="827532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mic"/>
              </a:rPr>
              <a:t>1. </a:t>
            </a:r>
            <a:r>
              <a:rPr lang="en-US" sz="1600" err="1">
                <a:latin typeface="comic"/>
              </a:rPr>
              <a:t>Melihat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nilai</a:t>
            </a:r>
            <a:r>
              <a:rPr lang="en-US" sz="1600">
                <a:latin typeface="comic"/>
              </a:rPr>
              <a:t> precision, recall, dan f1-score </a:t>
            </a:r>
            <a:r>
              <a:rPr lang="en-US" sz="1600" err="1">
                <a:latin typeface="comic"/>
              </a:rPr>
              <a:t>untuk</a:t>
            </a:r>
            <a:r>
              <a:rPr lang="en-US" sz="1600">
                <a:latin typeface="comic"/>
              </a:rPr>
              <a:t> masing-masing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, </a:t>
            </a:r>
            <a:r>
              <a:rPr lang="en-US" sz="1600" err="1">
                <a:latin typeface="comic"/>
              </a:rPr>
              <a:t>dapat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dilihat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bahwa</a:t>
            </a:r>
            <a:r>
              <a:rPr lang="en-US" sz="1600">
                <a:latin typeface="comic"/>
              </a:rPr>
              <a:t> model </a:t>
            </a:r>
            <a:r>
              <a:rPr lang="en-US" sz="1600" err="1">
                <a:latin typeface="comic"/>
              </a:rPr>
              <a:t>memiliki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performa</a:t>
            </a:r>
            <a:r>
              <a:rPr lang="en-US" sz="1600">
                <a:latin typeface="comic"/>
              </a:rPr>
              <a:t> yang </a:t>
            </a:r>
            <a:r>
              <a:rPr lang="en-US" sz="1600" err="1">
                <a:latin typeface="comic"/>
              </a:rPr>
              <a:t>rendah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dalam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mengklasifikasikan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minoritas</a:t>
            </a:r>
            <a:r>
              <a:rPr lang="en-US" sz="1600">
                <a:latin typeface="comic"/>
              </a:rPr>
              <a:t> (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1). Hal </a:t>
            </a:r>
            <a:r>
              <a:rPr lang="en-US" sz="1600" err="1">
                <a:latin typeface="comic"/>
              </a:rPr>
              <a:t>ini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terlihat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dari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nilai</a:t>
            </a:r>
            <a:r>
              <a:rPr lang="en-US" sz="1600">
                <a:latin typeface="comic"/>
              </a:rPr>
              <a:t> recall dan f1-score yang sangat </a:t>
            </a:r>
            <a:r>
              <a:rPr lang="en-US" sz="1600" err="1">
                <a:latin typeface="comic"/>
              </a:rPr>
              <a:t>rendah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untuk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1.</a:t>
            </a:r>
          </a:p>
          <a:p>
            <a:endParaRPr lang="en-US" sz="1600">
              <a:latin typeface="comic"/>
            </a:endParaRPr>
          </a:p>
          <a:p>
            <a:r>
              <a:rPr lang="en-US" sz="1600">
                <a:latin typeface="comic"/>
              </a:rPr>
              <a:t>2.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mayoritas</a:t>
            </a:r>
            <a:r>
              <a:rPr lang="en-US" sz="1600">
                <a:latin typeface="comic"/>
              </a:rPr>
              <a:t> (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0) </a:t>
            </a:r>
            <a:r>
              <a:rPr lang="en-US" sz="1600" err="1">
                <a:latin typeface="comic"/>
              </a:rPr>
              <a:t>memiliki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jumlah</a:t>
            </a:r>
            <a:r>
              <a:rPr lang="en-US" sz="1600">
                <a:latin typeface="comic"/>
              </a:rPr>
              <a:t> yang </a:t>
            </a:r>
            <a:r>
              <a:rPr lang="en-US" sz="1600" err="1">
                <a:latin typeface="comic"/>
              </a:rPr>
              <a:t>jauh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lebih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besar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daripada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minoritas</a:t>
            </a:r>
            <a:r>
              <a:rPr lang="en-US" sz="1600">
                <a:latin typeface="comic"/>
              </a:rPr>
              <a:t> (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1). </a:t>
            </a:r>
            <a:r>
              <a:rPr lang="en-US" sz="1600" err="1">
                <a:latin typeface="comic"/>
              </a:rPr>
              <a:t>Ketidakseimbangan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ini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dapat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mempengaruhi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performa</a:t>
            </a:r>
            <a:r>
              <a:rPr lang="en-US" sz="1600">
                <a:latin typeface="comic"/>
              </a:rPr>
              <a:t> model </a:t>
            </a:r>
            <a:r>
              <a:rPr lang="en-US" sz="1600" err="1">
                <a:latin typeface="comic"/>
              </a:rPr>
              <a:t>dalam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mengklasifikasikan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minoritas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dengan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benar</a:t>
            </a:r>
            <a:r>
              <a:rPr lang="en-US" sz="1600">
                <a:latin typeface="comic"/>
              </a:rPr>
              <a:t>.</a:t>
            </a:r>
          </a:p>
          <a:p>
            <a:endParaRPr lang="en-US">
              <a:latin typeface="comic"/>
            </a:endParaRPr>
          </a:p>
          <a:p>
            <a:endParaRPr lang="en-US">
              <a:latin typeface="comic"/>
            </a:endParaRPr>
          </a:p>
          <a:p>
            <a:endParaRPr lang="en-US">
              <a:solidFill>
                <a:srgbClr val="D1D5DB"/>
              </a:solidFill>
              <a:latin typeface="comic"/>
            </a:endParaRPr>
          </a:p>
        </p:txBody>
      </p:sp>
    </p:spTree>
    <p:extLst>
      <p:ext uri="{BB962C8B-B14F-4D97-AF65-F5344CB8AC3E}">
        <p14:creationId xmlns:p14="http://schemas.microsoft.com/office/powerpoint/2010/main" val="8931857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11700" y="52779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err="1">
                <a:solidFill>
                  <a:schemeClr val="bg1"/>
                </a:solidFill>
                <a:latin typeface="Maven Pro SemiBold"/>
                <a:sym typeface="Maven Pro SemiBold"/>
              </a:rPr>
              <a:t>LightGBMclassfier</a:t>
            </a:r>
            <a:endParaRPr lang="en-US" sz="2800">
              <a:solidFill>
                <a:schemeClr val="bg1"/>
              </a:solidFill>
              <a:latin typeface="Maven Pro SemiBold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2023 Program Studi Independen </a:t>
            </a:r>
            <a:r>
              <a:rPr lang="en" sz="90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Bersertifikat</a:t>
            </a: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4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BE005D-4AAD-1292-8139-D2DDA88DB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15" y="1373505"/>
            <a:ext cx="3600450" cy="1261110"/>
          </a:xfrm>
          <a:prstGeom prst="rect">
            <a:avLst/>
          </a:prstGeom>
        </p:spPr>
      </p:pic>
      <p:pic>
        <p:nvPicPr>
          <p:cNvPr id="2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8AC3A48A-DFB0-0095-C0F4-22056973A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680" y="1376646"/>
            <a:ext cx="4191000" cy="344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6197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D437F6-BA99-64C9-2627-926608744024}"/>
              </a:ext>
            </a:extLst>
          </p:cNvPr>
          <p:cNvSpPr txBox="1"/>
          <p:nvPr/>
        </p:nvSpPr>
        <p:spPr>
          <a:xfrm>
            <a:off x="335280" y="1565910"/>
            <a:ext cx="827532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mic"/>
              </a:rPr>
              <a:t>Dari </a:t>
            </a:r>
            <a:r>
              <a:rPr lang="en-US" err="1">
                <a:latin typeface="comic"/>
              </a:rPr>
              <a:t>hasil</a:t>
            </a:r>
            <a:r>
              <a:rPr lang="en-US">
                <a:latin typeface="comic"/>
              </a:rPr>
              <a:t> pada model </a:t>
            </a:r>
            <a:r>
              <a:rPr lang="en-US" err="1">
                <a:latin typeface="comic"/>
              </a:rPr>
              <a:t>LightGBM</a:t>
            </a:r>
            <a:r>
              <a:rPr lang="en-US">
                <a:latin typeface="comic"/>
              </a:rPr>
              <a:t>, </a:t>
            </a:r>
            <a:r>
              <a:rPr lang="en-US" err="1">
                <a:latin typeface="comic"/>
              </a:rPr>
              <a:t>terlihat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bahwa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klasifikasi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untuk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 (</a:t>
            </a:r>
            <a:r>
              <a:rPr lang="en-US" err="1">
                <a:latin typeface="comic"/>
              </a:rPr>
              <a:t>positif</a:t>
            </a:r>
            <a:r>
              <a:rPr lang="en-US">
                <a:latin typeface="comic"/>
              </a:rPr>
              <a:t>) </a:t>
            </a:r>
            <a:r>
              <a:rPr lang="en-US" err="1">
                <a:latin typeface="comic"/>
              </a:rPr>
              <a:t>memiliki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hasil</a:t>
            </a:r>
            <a:r>
              <a:rPr lang="en-US">
                <a:latin typeface="comic"/>
              </a:rPr>
              <a:t> yang </a:t>
            </a:r>
            <a:r>
              <a:rPr lang="en-US" err="1">
                <a:latin typeface="comic"/>
              </a:rPr>
              <a:t>kurang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memuaskan</a:t>
            </a:r>
            <a:r>
              <a:rPr lang="en-US">
                <a:latin typeface="comic"/>
              </a:rPr>
              <a:t>. Precision </a:t>
            </a:r>
            <a:r>
              <a:rPr lang="en-US" err="1">
                <a:latin typeface="comic"/>
              </a:rPr>
              <a:t>untuk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 </a:t>
            </a:r>
            <a:r>
              <a:rPr lang="en-US" err="1">
                <a:latin typeface="comic"/>
              </a:rPr>
              <a:t>adalah</a:t>
            </a:r>
            <a:r>
              <a:rPr lang="en-US">
                <a:latin typeface="comic"/>
              </a:rPr>
              <a:t> 0.51, yang </a:t>
            </a:r>
            <a:r>
              <a:rPr lang="en-US" err="1">
                <a:latin typeface="comic"/>
              </a:rPr>
              <a:t>mengindikasikan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bahwa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dari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semua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prediksi</a:t>
            </a:r>
            <a:r>
              <a:rPr lang="en-US">
                <a:latin typeface="comic"/>
              </a:rPr>
              <a:t> yang </a:t>
            </a:r>
            <a:r>
              <a:rPr lang="en-US" err="1">
                <a:latin typeface="comic"/>
              </a:rPr>
              <a:t>diklasifikasikan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sebagai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1, </a:t>
            </a:r>
            <a:r>
              <a:rPr lang="en-US" err="1">
                <a:latin typeface="comic"/>
              </a:rPr>
              <a:t>hanya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sekitar</a:t>
            </a:r>
            <a:r>
              <a:rPr lang="en-US">
                <a:latin typeface="comic"/>
              </a:rPr>
              <a:t> 51% yang </a:t>
            </a:r>
            <a:r>
              <a:rPr lang="en-US" err="1">
                <a:latin typeface="comic"/>
              </a:rPr>
              <a:t>benar</a:t>
            </a:r>
            <a:r>
              <a:rPr lang="en-US">
                <a:latin typeface="comic"/>
              </a:rPr>
              <a:t>. Recall </a:t>
            </a:r>
            <a:r>
              <a:rPr lang="en-US" err="1">
                <a:latin typeface="comic"/>
              </a:rPr>
              <a:t>untuk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 </a:t>
            </a:r>
            <a:r>
              <a:rPr lang="en-US" err="1">
                <a:latin typeface="comic"/>
              </a:rPr>
              <a:t>adalah</a:t>
            </a:r>
            <a:r>
              <a:rPr lang="en-US">
                <a:latin typeface="comic"/>
              </a:rPr>
              <a:t> 0.02, yang </a:t>
            </a:r>
            <a:r>
              <a:rPr lang="en-US" err="1">
                <a:latin typeface="comic"/>
              </a:rPr>
              <a:t>menunjukkan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bahwa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hanya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sekitar</a:t>
            </a:r>
            <a:r>
              <a:rPr lang="en-US">
                <a:latin typeface="comic"/>
              </a:rPr>
              <a:t> 2% </a:t>
            </a:r>
            <a:r>
              <a:rPr lang="en-US" err="1">
                <a:latin typeface="comic"/>
              </a:rPr>
              <a:t>dari</a:t>
            </a:r>
            <a:r>
              <a:rPr lang="en-US">
                <a:latin typeface="comic"/>
              </a:rPr>
              <a:t> total data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 yang </a:t>
            </a:r>
            <a:r>
              <a:rPr lang="en-US" err="1">
                <a:latin typeface="comic"/>
              </a:rPr>
              <a:t>berhasil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terdeteksi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dengan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benar</a:t>
            </a:r>
            <a:r>
              <a:rPr lang="en-US">
                <a:latin typeface="comic"/>
              </a:rPr>
              <a:t>. F1-score </a:t>
            </a:r>
            <a:r>
              <a:rPr lang="en-US" err="1">
                <a:latin typeface="comic"/>
              </a:rPr>
              <a:t>untuk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 </a:t>
            </a:r>
            <a:r>
              <a:rPr lang="en-US" err="1">
                <a:latin typeface="comic"/>
              </a:rPr>
              <a:t>adalah</a:t>
            </a:r>
            <a:r>
              <a:rPr lang="en-US">
                <a:latin typeface="comic"/>
              </a:rPr>
              <a:t> 0.04, yang </a:t>
            </a:r>
            <a:r>
              <a:rPr lang="en-US" err="1">
                <a:latin typeface="comic"/>
              </a:rPr>
              <a:t>mencerminkan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keseimbangan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antara</a:t>
            </a:r>
            <a:r>
              <a:rPr lang="en-US">
                <a:latin typeface="comic"/>
              </a:rPr>
              <a:t> precision dan recall. Hal </a:t>
            </a:r>
            <a:r>
              <a:rPr lang="en-US" err="1">
                <a:latin typeface="comic"/>
              </a:rPr>
              <a:t>ini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menunjukkan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bahwa</a:t>
            </a:r>
            <a:r>
              <a:rPr lang="en-US">
                <a:latin typeface="comic"/>
              </a:rPr>
              <a:t> model </a:t>
            </a:r>
            <a:r>
              <a:rPr lang="en-US" err="1">
                <a:latin typeface="comic"/>
              </a:rPr>
              <a:t>LightGBM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mengalami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kesulitan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dalam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mengenali</a:t>
            </a:r>
            <a:r>
              <a:rPr lang="en-US">
                <a:latin typeface="comic"/>
              </a:rPr>
              <a:t> dan </a:t>
            </a:r>
            <a:r>
              <a:rPr lang="en-US" err="1">
                <a:latin typeface="comic"/>
              </a:rPr>
              <a:t>mengklasifikasikan</a:t>
            </a:r>
            <a:r>
              <a:rPr lang="en-US">
                <a:latin typeface="comic"/>
              </a:rPr>
              <a:t> data pada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 </a:t>
            </a:r>
            <a:r>
              <a:rPr lang="en-US" err="1">
                <a:latin typeface="comic"/>
              </a:rPr>
              <a:t>dengan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akurasi</a:t>
            </a:r>
            <a:r>
              <a:rPr lang="en-US">
                <a:latin typeface="comic"/>
              </a:rPr>
              <a:t> yang </a:t>
            </a:r>
            <a:r>
              <a:rPr lang="en-US" err="1">
                <a:latin typeface="comic"/>
              </a:rPr>
              <a:t>tinggi</a:t>
            </a:r>
            <a:r>
              <a:rPr lang="en-US">
                <a:latin typeface="comic"/>
              </a:rPr>
              <a:t>.</a:t>
            </a:r>
          </a:p>
        </p:txBody>
      </p:sp>
      <p:sp>
        <p:nvSpPr>
          <p:cNvPr id="4" name="Google Shape;231;p24">
            <a:extLst>
              <a:ext uri="{FF2B5EF4-FFF2-40B4-BE49-F238E27FC236}">
                <a16:creationId xmlns:a16="http://schemas.microsoft.com/office/drawing/2014/main" id="{0798DFCB-38BB-5F7B-2AE9-8237ADADA6A4}"/>
              </a:ext>
            </a:extLst>
          </p:cNvPr>
          <p:cNvSpPr txBox="1">
            <a:spLocks/>
          </p:cNvSpPr>
          <p:nvPr/>
        </p:nvSpPr>
        <p:spPr>
          <a:xfrm>
            <a:off x="233487" y="613096"/>
            <a:ext cx="8480400" cy="81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" sz="2800">
                <a:solidFill>
                  <a:srgbClr val="7030A0"/>
                </a:solidFill>
                <a:latin typeface="Maven Pro SemiBold"/>
                <a:cs typeface="Times New Roman"/>
              </a:rPr>
              <a:t>EDA </a:t>
            </a:r>
            <a:r>
              <a:rPr lang="en" sz="2800">
                <a:solidFill>
                  <a:srgbClr val="7030A0"/>
                </a:solidFill>
                <a:latin typeface="Maven Pro SemiBold"/>
              </a:rPr>
              <a:t>(Exploratory Data Analysis) LightBGM</a:t>
            </a:r>
          </a:p>
          <a:p>
            <a:pPr>
              <a:buClrTx/>
              <a:buSzPts val="990"/>
              <a:buFontTx/>
            </a:pPr>
            <a:endParaRPr lang="en" sz="2800">
              <a:solidFill>
                <a:srgbClr val="A338EB"/>
              </a:solidFill>
              <a:latin typeface="Maven Pro SemiBold"/>
              <a:ea typeface="Maven Pro SemiBold"/>
              <a:cs typeface="Maven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4409607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536222" y="1490437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>
                <a:solidFill>
                  <a:srgbClr val="FFFFFF"/>
                </a:solidFill>
                <a:latin typeface="Maven Pro SemiBold"/>
                <a:cs typeface="Segoe UI"/>
                <a:sym typeface="Maven Pro SemiBold"/>
              </a:rPr>
              <a:t>Evaluation</a:t>
            </a:r>
            <a:r>
              <a:rPr lang="en" sz="3600">
                <a:solidFill>
                  <a:srgbClr val="FFFFFF"/>
                </a:solidFill>
                <a:latin typeface="Segoe UI"/>
                <a:cs typeface="Segoe UI"/>
                <a:sym typeface="Maven Pro SemiBold"/>
              </a:rPr>
              <a:t> </a:t>
            </a:r>
            <a:endParaRPr lang="en-US" sz="3600">
              <a:solidFill>
                <a:srgbClr val="FFFFFF"/>
              </a:solidFill>
              <a:latin typeface="Segoe UI"/>
              <a:cs typeface="Segoe UI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b="1">
              <a:solidFill>
                <a:schemeClr val="lt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35902200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2" descr="Calendar&#10;&#10;Description automatically generated">
            <a:extLst>
              <a:ext uri="{FF2B5EF4-FFF2-40B4-BE49-F238E27FC236}">
                <a16:creationId xmlns:a16="http://schemas.microsoft.com/office/drawing/2014/main" id="{DB1D8F84-2568-A03D-A84A-931D01E69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" y="1285875"/>
            <a:ext cx="3958590" cy="3455670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E1F0BA2-E419-2106-26B3-307BB0F0F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940" y="1223010"/>
            <a:ext cx="4427220" cy="3451860"/>
          </a:xfrm>
          <a:prstGeom prst="rect">
            <a:avLst/>
          </a:prstGeom>
        </p:spPr>
      </p:pic>
      <p:sp>
        <p:nvSpPr>
          <p:cNvPr id="5" name="Google Shape;231;p24">
            <a:extLst>
              <a:ext uri="{FF2B5EF4-FFF2-40B4-BE49-F238E27FC236}">
                <a16:creationId xmlns:a16="http://schemas.microsoft.com/office/drawing/2014/main" id="{C532B01A-9C62-4424-506E-A3112CB53046}"/>
              </a:ext>
            </a:extLst>
          </p:cNvPr>
          <p:cNvSpPr txBox="1">
            <a:spLocks/>
          </p:cNvSpPr>
          <p:nvPr/>
        </p:nvSpPr>
        <p:spPr>
          <a:xfrm>
            <a:off x="309687" y="407356"/>
            <a:ext cx="8480400" cy="81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" sz="2800">
                <a:solidFill>
                  <a:srgbClr val="7030A0"/>
                </a:solidFill>
                <a:latin typeface="Maven Pro SemiBold"/>
                <a:ea typeface="Maven Pro SemiBold"/>
                <a:cs typeface="Maven Pro SemiBold"/>
              </a:rPr>
              <a:t>ROC, Logistic Regression and </a:t>
            </a:r>
            <a:r>
              <a:rPr lang="en" sz="2800" err="1">
                <a:solidFill>
                  <a:srgbClr val="7030A0"/>
                </a:solidFill>
                <a:latin typeface="Maven Pro SemiBold"/>
                <a:ea typeface="Maven Pro SemiBold"/>
                <a:cs typeface="Maven Pro SemiBold"/>
              </a:rPr>
              <a:t>LightGBM</a:t>
            </a:r>
          </a:p>
        </p:txBody>
      </p:sp>
    </p:spTree>
    <p:extLst>
      <p:ext uri="{BB962C8B-B14F-4D97-AF65-F5344CB8AC3E}">
        <p14:creationId xmlns:p14="http://schemas.microsoft.com/office/powerpoint/2010/main" val="63269316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D437F6-BA99-64C9-2627-926608744024}"/>
              </a:ext>
            </a:extLst>
          </p:cNvPr>
          <p:cNvSpPr txBox="1"/>
          <p:nvPr/>
        </p:nvSpPr>
        <p:spPr>
          <a:xfrm>
            <a:off x="335280" y="1283970"/>
            <a:ext cx="827532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mic"/>
              </a:rPr>
              <a:t>1. ROC AUC: Nilai ROC AUC (Area Under the Receiver Operating Characteristic Curve) </a:t>
            </a:r>
            <a:r>
              <a:rPr lang="en-US" sz="1600" err="1">
                <a:latin typeface="comic"/>
              </a:rPr>
              <a:t>memberikan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gambaran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tentang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kemampuan</a:t>
            </a:r>
            <a:r>
              <a:rPr lang="en-US" sz="1600">
                <a:latin typeface="comic"/>
              </a:rPr>
              <a:t> model </a:t>
            </a:r>
            <a:r>
              <a:rPr lang="en-US" sz="1600" err="1">
                <a:latin typeface="comic"/>
              </a:rPr>
              <a:t>dalam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membedakan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yang </a:t>
            </a:r>
            <a:r>
              <a:rPr lang="en-US" sz="1600" err="1">
                <a:latin typeface="comic"/>
              </a:rPr>
              <a:t>benar</a:t>
            </a:r>
            <a:r>
              <a:rPr lang="en-US" sz="1600">
                <a:latin typeface="comic"/>
              </a:rPr>
              <a:t>. </a:t>
            </a:r>
            <a:r>
              <a:rPr lang="en-US" sz="1600" err="1">
                <a:latin typeface="comic"/>
              </a:rPr>
              <a:t>Perbandingan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nilai</a:t>
            </a:r>
            <a:r>
              <a:rPr lang="en-US" sz="1600">
                <a:latin typeface="comic"/>
              </a:rPr>
              <a:t> ROC AUC </a:t>
            </a:r>
            <a:r>
              <a:rPr lang="en-US" sz="1600" err="1">
                <a:latin typeface="comic"/>
              </a:rPr>
              <a:t>antara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Regresi</a:t>
            </a:r>
            <a:r>
              <a:rPr lang="en-US" sz="1600">
                <a:latin typeface="comic"/>
              </a:rPr>
              <a:t> Logistik (0.6205) dan </a:t>
            </a:r>
            <a:r>
              <a:rPr lang="en-US" sz="1600" err="1">
                <a:latin typeface="comic"/>
              </a:rPr>
              <a:t>LightGBM</a:t>
            </a:r>
            <a:r>
              <a:rPr lang="en-US" sz="1600">
                <a:latin typeface="comic"/>
              </a:rPr>
              <a:t> (0.7520) </a:t>
            </a:r>
            <a:r>
              <a:rPr lang="en-US" sz="1600" err="1">
                <a:latin typeface="comic"/>
              </a:rPr>
              <a:t>menunjukkan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bahwa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LightGBM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memiliki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performa</a:t>
            </a:r>
            <a:r>
              <a:rPr lang="en-US" sz="1600">
                <a:latin typeface="comic"/>
              </a:rPr>
              <a:t> yang </a:t>
            </a:r>
            <a:r>
              <a:rPr lang="en-US" sz="1600" err="1">
                <a:latin typeface="comic"/>
              </a:rPr>
              <a:t>lebih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baik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dalam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memprediksi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dengan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akurasi</a:t>
            </a:r>
            <a:r>
              <a:rPr lang="en-US" sz="1600">
                <a:latin typeface="comic"/>
              </a:rPr>
              <a:t> yang </a:t>
            </a:r>
            <a:r>
              <a:rPr lang="en-US" sz="1600" err="1">
                <a:latin typeface="comic"/>
              </a:rPr>
              <a:t>lebih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tinggi</a:t>
            </a:r>
            <a:r>
              <a:rPr lang="en-US" sz="1600">
                <a:latin typeface="comic"/>
              </a:rPr>
              <a:t>.</a:t>
            </a:r>
          </a:p>
          <a:p>
            <a:endParaRPr lang="en-US" sz="1600">
              <a:latin typeface="comic"/>
            </a:endParaRPr>
          </a:p>
          <a:p>
            <a:r>
              <a:rPr lang="en-US" sz="1600">
                <a:latin typeface="comic"/>
              </a:rPr>
              <a:t>2. Classification Report: Pada Classification Report, </a:t>
            </a:r>
            <a:r>
              <a:rPr lang="en-US" sz="1600" err="1">
                <a:latin typeface="comic"/>
              </a:rPr>
              <a:t>terdapat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informasi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mengenai</a:t>
            </a:r>
            <a:r>
              <a:rPr lang="en-US" sz="1600">
                <a:latin typeface="comic"/>
              </a:rPr>
              <a:t> precision, recall, dan f1-score </a:t>
            </a:r>
            <a:r>
              <a:rPr lang="en-US" sz="1600" err="1">
                <a:latin typeface="comic"/>
              </a:rPr>
              <a:t>untuk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setiap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target. Analisis </a:t>
            </a:r>
            <a:r>
              <a:rPr lang="en-US" sz="1600" err="1">
                <a:latin typeface="comic"/>
              </a:rPr>
              <a:t>terhadap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laporan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ini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dapat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memberikan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pemahaman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tentang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sejauh</a:t>
            </a:r>
            <a:r>
              <a:rPr lang="en-US" sz="1600">
                <a:latin typeface="comic"/>
              </a:rPr>
              <a:t> mana model </a:t>
            </a:r>
            <a:r>
              <a:rPr lang="en-US" sz="1600" err="1">
                <a:latin typeface="comic"/>
              </a:rPr>
              <a:t>dapat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mengenali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yang </a:t>
            </a:r>
            <a:r>
              <a:rPr lang="en-US" sz="1600" err="1">
                <a:latin typeface="comic"/>
              </a:rPr>
              <a:t>benar</a:t>
            </a:r>
            <a:r>
              <a:rPr lang="en-US" sz="1600">
                <a:latin typeface="comic"/>
              </a:rPr>
              <a:t>. Dalam </a:t>
            </a:r>
            <a:r>
              <a:rPr lang="en-US" sz="1600" err="1">
                <a:latin typeface="comic"/>
              </a:rPr>
              <a:t>contoh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ini</a:t>
            </a:r>
            <a:r>
              <a:rPr lang="en-US" sz="1600">
                <a:latin typeface="comic"/>
              </a:rPr>
              <a:t>, </a:t>
            </a:r>
            <a:r>
              <a:rPr lang="en-US" sz="1600" err="1">
                <a:latin typeface="comic"/>
              </a:rPr>
              <a:t>terlihat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bahwa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Regresi</a:t>
            </a:r>
            <a:r>
              <a:rPr lang="en-US" sz="1600">
                <a:latin typeface="comic"/>
              </a:rPr>
              <a:t> Logistik </a:t>
            </a:r>
            <a:r>
              <a:rPr lang="en-US" sz="1600" err="1">
                <a:latin typeface="comic"/>
              </a:rPr>
              <a:t>memiliki</a:t>
            </a:r>
            <a:r>
              <a:rPr lang="en-US" sz="1600">
                <a:latin typeface="comic"/>
              </a:rPr>
              <a:t> precision, recall, dan f1-score yang </a:t>
            </a:r>
            <a:r>
              <a:rPr lang="en-US" sz="1600" err="1">
                <a:latin typeface="comic"/>
              </a:rPr>
              <a:t>rendah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untuk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1, </a:t>
            </a:r>
            <a:r>
              <a:rPr lang="en-US" sz="1600" err="1">
                <a:latin typeface="comic"/>
              </a:rPr>
              <a:t>sedangkan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LightGBM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menunjukkan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peningkatan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performa</a:t>
            </a:r>
            <a:r>
              <a:rPr lang="en-US" sz="1600">
                <a:latin typeface="comic"/>
              </a:rPr>
              <a:t> yang </a:t>
            </a:r>
            <a:r>
              <a:rPr lang="en-US" sz="1600" err="1">
                <a:latin typeface="comic"/>
              </a:rPr>
              <a:t>lebih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baik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untuk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kelas</a:t>
            </a:r>
            <a:r>
              <a:rPr lang="en-US" sz="1600">
                <a:latin typeface="comic"/>
              </a:rPr>
              <a:t> 1 </a:t>
            </a:r>
            <a:r>
              <a:rPr lang="en-US" sz="1600" err="1">
                <a:latin typeface="comic"/>
              </a:rPr>
              <a:t>dibandingkan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Regresi</a:t>
            </a:r>
            <a:r>
              <a:rPr lang="en-US" sz="1600">
                <a:latin typeface="comic"/>
              </a:rPr>
              <a:t> Logistik.</a:t>
            </a:r>
          </a:p>
        </p:txBody>
      </p:sp>
      <p:sp>
        <p:nvSpPr>
          <p:cNvPr id="4" name="Google Shape;231;p24">
            <a:extLst>
              <a:ext uri="{FF2B5EF4-FFF2-40B4-BE49-F238E27FC236}">
                <a16:creationId xmlns:a16="http://schemas.microsoft.com/office/drawing/2014/main" id="{E6E51A4F-C1F5-0181-5953-C7E116E65019}"/>
              </a:ext>
            </a:extLst>
          </p:cNvPr>
          <p:cNvSpPr txBox="1">
            <a:spLocks/>
          </p:cNvSpPr>
          <p:nvPr/>
        </p:nvSpPr>
        <p:spPr>
          <a:xfrm>
            <a:off x="233487" y="613096"/>
            <a:ext cx="8480400" cy="81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" sz="2800">
                <a:solidFill>
                  <a:srgbClr val="7030A0"/>
                </a:solidFill>
                <a:latin typeface="Maven Pro SemiBold"/>
                <a:cs typeface="Times New Roman"/>
              </a:rPr>
              <a:t>EDA </a:t>
            </a:r>
            <a:r>
              <a:rPr lang="en" sz="2800">
                <a:solidFill>
                  <a:srgbClr val="7030A0"/>
                </a:solidFill>
                <a:latin typeface="Maven Pro SemiBold"/>
              </a:rPr>
              <a:t>(Exploratory Data Analysis) </a:t>
            </a:r>
          </a:p>
          <a:p>
            <a:pPr>
              <a:buClrTx/>
              <a:buSzPts val="990"/>
              <a:buFontTx/>
            </a:pPr>
            <a:endParaRPr lang="en" sz="2800">
              <a:solidFill>
                <a:srgbClr val="A338EB"/>
              </a:solidFill>
              <a:latin typeface="Maven Pro SemiBold"/>
              <a:ea typeface="Maven Pro SemiBold"/>
              <a:cs typeface="Maven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662890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47188" y="1494949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>
                <a:solidFill>
                  <a:srgbClr val="FFFFFF"/>
                </a:solidFill>
                <a:latin typeface="Maven Pro SemiBold"/>
                <a:sym typeface="Maven Pro SemiBold"/>
              </a:rPr>
              <a:t>Business Understanding</a:t>
            </a:r>
            <a:endParaRPr lang="en-US"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b="1">
              <a:solidFill>
                <a:schemeClr val="lt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11700" y="485632"/>
            <a:ext cx="8480400" cy="10072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solidFill>
                  <a:srgbClr val="7030A0"/>
                </a:solidFill>
                <a:latin typeface="Maven Pro SemiBold"/>
              </a:rPr>
              <a:t>Confusion Matrix Logistic Regression and </a:t>
            </a:r>
            <a:r>
              <a:rPr lang="en" sz="2800" err="1">
                <a:solidFill>
                  <a:srgbClr val="7030A0"/>
                </a:solidFill>
                <a:latin typeface="Maven Pro SemiBold"/>
              </a:rPr>
              <a:t>LightGBM</a:t>
            </a:r>
            <a:endParaRPr lang="en-US" sz="2800" err="1">
              <a:solidFill>
                <a:srgbClr val="7030A0"/>
              </a:solidFill>
              <a:latin typeface="Maven Pro SemiBold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">
              <a:solidFill>
                <a:srgbClr val="7030A0"/>
              </a:solidFill>
              <a:latin typeface="Maven Pro SemiBold"/>
              <a:ea typeface="Maven Pro SemiBold"/>
              <a:cs typeface="Maven Pro SemiBold"/>
            </a:endParaRP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3598F79-F07D-A9BE-6B7F-7883C6E43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790" y="1213485"/>
            <a:ext cx="4152900" cy="3249930"/>
          </a:xfrm>
          <a:prstGeom prst="rect">
            <a:avLst/>
          </a:prstGeom>
        </p:spPr>
      </p:pic>
      <p:pic>
        <p:nvPicPr>
          <p:cNvPr id="3" name="Picture 3" descr="Calendar&#10;&#10;Description automatically generated">
            <a:extLst>
              <a:ext uri="{FF2B5EF4-FFF2-40B4-BE49-F238E27FC236}">
                <a16:creationId xmlns:a16="http://schemas.microsoft.com/office/drawing/2014/main" id="{F248B724-C5A1-DFBF-FF6E-DBA727C8B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78" y="1170623"/>
            <a:ext cx="3987165" cy="1560195"/>
          </a:xfrm>
          <a:prstGeom prst="rect">
            <a:avLst/>
          </a:prstGeom>
        </p:spPr>
      </p:pic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91D3DB26-835F-C41F-5F28-B72068622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3" y="2844165"/>
            <a:ext cx="3998595" cy="15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06294"/>
      </p:ext>
    </p:extLst>
  </p:cSld>
  <p:clrMapOvr>
    <a:masterClrMapping/>
  </p:clrMapOvr>
  <p:transition spd="slow">
    <p:cover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D437F6-BA99-64C9-2627-926608744024}"/>
              </a:ext>
            </a:extLst>
          </p:cNvPr>
          <p:cNvSpPr txBox="1"/>
          <p:nvPr/>
        </p:nvSpPr>
        <p:spPr>
          <a:xfrm>
            <a:off x="335280" y="1739092"/>
            <a:ext cx="827532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mic"/>
              </a:rPr>
              <a:t>1. Dari </a:t>
            </a:r>
            <a:r>
              <a:rPr lang="en-US" err="1">
                <a:latin typeface="comic"/>
              </a:rPr>
              <a:t>hasil</a:t>
            </a:r>
            <a:r>
              <a:rPr lang="en-US">
                <a:latin typeface="comic"/>
              </a:rPr>
              <a:t> Confusion Matrix, </a:t>
            </a:r>
            <a:r>
              <a:rPr lang="en-US" err="1">
                <a:latin typeface="comic"/>
              </a:rPr>
              <a:t>terlihat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bahwa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klasifikasi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untuk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 (</a:t>
            </a:r>
            <a:r>
              <a:rPr lang="en-US" err="1">
                <a:latin typeface="comic"/>
              </a:rPr>
              <a:t>positif</a:t>
            </a:r>
            <a:r>
              <a:rPr lang="en-US">
                <a:latin typeface="comic"/>
              </a:rPr>
              <a:t>) pada </a:t>
            </a:r>
            <a:r>
              <a:rPr lang="en-US" err="1">
                <a:latin typeface="comic"/>
              </a:rPr>
              <a:t>kedua</a:t>
            </a:r>
            <a:r>
              <a:rPr lang="en-US">
                <a:latin typeface="comic"/>
              </a:rPr>
              <a:t> model, </a:t>
            </a:r>
            <a:r>
              <a:rPr lang="en-US" err="1">
                <a:latin typeface="comic"/>
              </a:rPr>
              <a:t>yaitu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Regresi</a:t>
            </a:r>
            <a:r>
              <a:rPr lang="en-US">
                <a:latin typeface="comic"/>
              </a:rPr>
              <a:t> Logistik dan </a:t>
            </a:r>
            <a:r>
              <a:rPr lang="en-US" err="1">
                <a:latin typeface="comic"/>
              </a:rPr>
              <a:t>LightGBM</a:t>
            </a:r>
            <a:r>
              <a:rPr lang="en-US">
                <a:latin typeface="comic"/>
              </a:rPr>
              <a:t>, </a:t>
            </a:r>
            <a:r>
              <a:rPr lang="en-US" err="1">
                <a:latin typeface="comic"/>
              </a:rPr>
              <a:t>tidak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memiliki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prediksi</a:t>
            </a:r>
            <a:r>
              <a:rPr lang="en-US">
                <a:latin typeface="comic"/>
              </a:rPr>
              <a:t> yang </a:t>
            </a:r>
            <a:r>
              <a:rPr lang="en-US" err="1">
                <a:latin typeface="comic"/>
              </a:rPr>
              <a:t>akurat</a:t>
            </a:r>
            <a:r>
              <a:rPr lang="en-US">
                <a:latin typeface="comic"/>
              </a:rPr>
              <a:t>. Hal </a:t>
            </a:r>
            <a:r>
              <a:rPr lang="en-US" err="1">
                <a:latin typeface="comic"/>
              </a:rPr>
              <a:t>ini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dapat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dilihat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dari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nilai</a:t>
            </a:r>
            <a:r>
              <a:rPr lang="en-US">
                <a:latin typeface="comic"/>
              </a:rPr>
              <a:t> precision, recall, dan f1-score yang </a:t>
            </a:r>
            <a:r>
              <a:rPr lang="en-US" err="1">
                <a:latin typeface="comic"/>
              </a:rPr>
              <a:t>rendah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untuk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1.</a:t>
            </a:r>
          </a:p>
          <a:p>
            <a:endParaRPr lang="en-US">
              <a:latin typeface="comic"/>
            </a:endParaRPr>
          </a:p>
          <a:p>
            <a:r>
              <a:rPr lang="en-US">
                <a:latin typeface="comic"/>
              </a:rPr>
              <a:t>2. Pada </a:t>
            </a:r>
            <a:r>
              <a:rPr lang="en-US" err="1">
                <a:latin typeface="comic"/>
              </a:rPr>
              <a:t>kedua</a:t>
            </a:r>
            <a:r>
              <a:rPr lang="en-US">
                <a:latin typeface="comic"/>
              </a:rPr>
              <a:t> model, </a:t>
            </a:r>
            <a:r>
              <a:rPr lang="en-US" err="1">
                <a:latin typeface="comic"/>
              </a:rPr>
              <a:t>terlihat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bahwa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jumlah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prediksi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untuk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 </a:t>
            </a:r>
            <a:r>
              <a:rPr lang="en-US" err="1">
                <a:latin typeface="comic"/>
              </a:rPr>
              <a:t>adalah</a:t>
            </a:r>
            <a:r>
              <a:rPr lang="en-US">
                <a:latin typeface="comic"/>
              </a:rPr>
              <a:t> 0 pada Confusion Matrix. Ini </a:t>
            </a:r>
            <a:r>
              <a:rPr lang="en-US" err="1">
                <a:latin typeface="comic"/>
              </a:rPr>
              <a:t>mengindikasikan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bahwa</a:t>
            </a:r>
            <a:r>
              <a:rPr lang="en-US">
                <a:latin typeface="comic"/>
              </a:rPr>
              <a:t> model </a:t>
            </a:r>
            <a:r>
              <a:rPr lang="en-US" err="1">
                <a:latin typeface="comic"/>
              </a:rPr>
              <a:t>tidak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mampu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memprediksi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 </a:t>
            </a:r>
            <a:r>
              <a:rPr lang="en-US" err="1">
                <a:latin typeface="comic"/>
              </a:rPr>
              <a:t>dengan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benar</a:t>
            </a:r>
            <a:r>
              <a:rPr lang="en-US">
                <a:latin typeface="comic"/>
              </a:rPr>
              <a:t>, </a:t>
            </a:r>
            <a:r>
              <a:rPr lang="en-US" err="1">
                <a:latin typeface="comic"/>
              </a:rPr>
              <a:t>sehingga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nilai</a:t>
            </a:r>
            <a:r>
              <a:rPr lang="en-US">
                <a:latin typeface="comic"/>
              </a:rPr>
              <a:t> precision dan recall </a:t>
            </a:r>
            <a:r>
              <a:rPr lang="en-US" err="1">
                <a:latin typeface="comic"/>
              </a:rPr>
              <a:t>untuk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 </a:t>
            </a:r>
            <a:r>
              <a:rPr lang="en-US" err="1">
                <a:latin typeface="comic"/>
              </a:rPr>
              <a:t>menjadi</a:t>
            </a:r>
            <a:r>
              <a:rPr lang="en-US">
                <a:latin typeface="comic"/>
              </a:rPr>
              <a:t> 0. </a:t>
            </a:r>
            <a:r>
              <a:rPr lang="en-US" err="1">
                <a:latin typeface="comic"/>
              </a:rPr>
              <a:t>Kedua</a:t>
            </a:r>
            <a:r>
              <a:rPr lang="en-US">
                <a:latin typeface="comic"/>
              </a:rPr>
              <a:t> model </a:t>
            </a:r>
            <a:r>
              <a:rPr lang="en-US" err="1">
                <a:latin typeface="comic"/>
              </a:rPr>
              <a:t>memiliki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tingkat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akurasi</a:t>
            </a:r>
            <a:r>
              <a:rPr lang="en-US">
                <a:latin typeface="comic"/>
              </a:rPr>
              <a:t> yang </a:t>
            </a:r>
            <a:r>
              <a:rPr lang="en-US" err="1">
                <a:latin typeface="comic"/>
              </a:rPr>
              <a:t>tinggi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untuk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klasifikasi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0, </a:t>
            </a:r>
            <a:r>
              <a:rPr lang="en-US" err="1">
                <a:latin typeface="comic"/>
              </a:rPr>
              <a:t>tetapi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tidak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dapat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mengklasifikasikan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kelas</a:t>
            </a:r>
            <a:r>
              <a:rPr lang="en-US">
                <a:latin typeface="comic"/>
              </a:rPr>
              <a:t> 1 </a:t>
            </a:r>
            <a:r>
              <a:rPr lang="en-US" err="1">
                <a:latin typeface="comic"/>
              </a:rPr>
              <a:t>dengan</a:t>
            </a:r>
            <a:r>
              <a:rPr lang="en-US">
                <a:latin typeface="comic"/>
              </a:rPr>
              <a:t> </a:t>
            </a:r>
            <a:r>
              <a:rPr lang="en-US" err="1">
                <a:latin typeface="comic"/>
              </a:rPr>
              <a:t>baik</a:t>
            </a:r>
            <a:r>
              <a:rPr lang="en-US">
                <a:latin typeface="comic"/>
              </a:rPr>
              <a:t>.</a:t>
            </a:r>
          </a:p>
        </p:txBody>
      </p:sp>
      <p:sp>
        <p:nvSpPr>
          <p:cNvPr id="4" name="Google Shape;231;p24">
            <a:extLst>
              <a:ext uri="{FF2B5EF4-FFF2-40B4-BE49-F238E27FC236}">
                <a16:creationId xmlns:a16="http://schemas.microsoft.com/office/drawing/2014/main" id="{5B8233AB-CA9C-A0EB-4824-55E48AC0D896}"/>
              </a:ext>
            </a:extLst>
          </p:cNvPr>
          <p:cNvSpPr txBox="1">
            <a:spLocks/>
          </p:cNvSpPr>
          <p:nvPr/>
        </p:nvSpPr>
        <p:spPr>
          <a:xfrm>
            <a:off x="271587" y="613096"/>
            <a:ext cx="8480400" cy="81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" sz="2800">
                <a:solidFill>
                  <a:srgbClr val="7030A0"/>
                </a:solidFill>
                <a:latin typeface="Maven Pro SemiBold"/>
                <a:cs typeface="Times New Roman"/>
              </a:rPr>
              <a:t>EDA </a:t>
            </a:r>
            <a:r>
              <a:rPr lang="en" sz="2800">
                <a:solidFill>
                  <a:srgbClr val="7030A0"/>
                </a:solidFill>
                <a:latin typeface="Maven Pro SemiBold"/>
              </a:rPr>
              <a:t>(Exploratory Data Analysis) </a:t>
            </a:r>
          </a:p>
          <a:p>
            <a:pPr>
              <a:buClrTx/>
              <a:buSzPts val="990"/>
              <a:buFontTx/>
            </a:pPr>
            <a:endParaRPr lang="en" sz="2800">
              <a:solidFill>
                <a:srgbClr val="A338EB"/>
              </a:solidFill>
              <a:latin typeface="Maven Pro SemiBold"/>
              <a:ea typeface="Maven Pro SemiBold"/>
              <a:cs typeface="Maven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105049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430058" y="1162650"/>
            <a:ext cx="4114800" cy="26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Thank you!</a:t>
            </a:r>
            <a:endParaRPr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algn="ctr">
              <a:lnSpc>
                <a:spcPct val="115000"/>
              </a:lnSpc>
            </a:pPr>
            <a:r>
              <a:rPr lang="en" sz="2800">
                <a:solidFill>
                  <a:srgbClr val="F4F0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Any Question?</a:t>
            </a:r>
            <a:endParaRPr sz="2800">
              <a:solidFill>
                <a:srgbClr val="F4F0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0"/>
            <a:ext cx="4114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4"/>
          <p:cNvSpPr/>
          <p:nvPr/>
        </p:nvSpPr>
        <p:spPr>
          <a:xfrm>
            <a:off x="6256350" y="1438550"/>
            <a:ext cx="1655700" cy="5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 rotWithShape="1">
          <a:blip r:embed="rId4">
            <a:alphaModFix/>
          </a:blip>
          <a:srcRect l="9895" r="8731"/>
          <a:stretch/>
        </p:blipFill>
        <p:spPr>
          <a:xfrm>
            <a:off x="6381425" y="1382127"/>
            <a:ext cx="1405548" cy="6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79377" y="733780"/>
            <a:ext cx="6216959" cy="510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err="1">
                <a:solidFill>
                  <a:srgbClr val="A338EB"/>
                </a:solidFill>
                <a:latin typeface="Maven Pro SemiBold"/>
                <a:sym typeface="Maven Pro SemiBold"/>
              </a:rPr>
              <a:t>Bussiness</a:t>
            </a:r>
            <a:r>
              <a:rPr lang="en" sz="2800">
                <a:solidFill>
                  <a:srgbClr val="A338EB"/>
                </a:solidFill>
                <a:latin typeface="Maven Pro SemiBold"/>
                <a:sym typeface="Maven Pro SemiBold"/>
              </a:rPr>
              <a:t> Objective</a:t>
            </a:r>
            <a:endParaRPr lang="en-US" sz="2800">
              <a:sym typeface="Maven Pro SemiBold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000" b="1">
                <a:solidFill>
                  <a:srgbClr val="601F99"/>
                </a:solidFill>
                <a:latin typeface="Inter"/>
                <a:ea typeface="Inter"/>
                <a:sym typeface="Inter"/>
              </a:rPr>
              <a:t>Business Understanding</a:t>
            </a:r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C2C638EE-684B-1331-C81B-D52603B69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541" y="429191"/>
            <a:ext cx="2024237" cy="1138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8A9E95-BB92-5513-98DE-2FC5DD0E0EFA}"/>
              </a:ext>
            </a:extLst>
          </p:cNvPr>
          <p:cNvSpPr txBox="1"/>
          <p:nvPr/>
        </p:nvSpPr>
        <p:spPr>
          <a:xfrm>
            <a:off x="379746" y="1470107"/>
            <a:ext cx="8631151" cy="3277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dirty="0">
                <a:latin typeface="comic"/>
              </a:rPr>
              <a:t>Home Credit</a:t>
            </a:r>
          </a:p>
          <a:p>
            <a:r>
              <a:rPr lang="en-US" sz="1600" dirty="0">
                <a:latin typeface="comic"/>
              </a:rPr>
              <a:t>Home Credit </a:t>
            </a:r>
            <a:r>
              <a:rPr lang="en-US" sz="1600" dirty="0" err="1">
                <a:latin typeface="comic"/>
              </a:rPr>
              <a:t>adalah</a:t>
            </a:r>
            <a:r>
              <a:rPr lang="en-US" sz="1600" dirty="0">
                <a:latin typeface="comic"/>
              </a:rPr>
              <a:t> </a:t>
            </a:r>
            <a:r>
              <a:rPr lang="en-US" sz="1600" dirty="0" err="1">
                <a:latin typeface="comic"/>
              </a:rPr>
              <a:t>lembaga</a:t>
            </a:r>
            <a:r>
              <a:rPr lang="en-US" sz="1600" dirty="0">
                <a:latin typeface="comic"/>
              </a:rPr>
              <a:t> </a:t>
            </a:r>
            <a:r>
              <a:rPr lang="en-US" sz="1600" dirty="0" err="1">
                <a:latin typeface="comic"/>
              </a:rPr>
              <a:t>keuangan</a:t>
            </a:r>
            <a:r>
              <a:rPr lang="en-US" sz="1600" dirty="0">
                <a:latin typeface="comic"/>
              </a:rPr>
              <a:t> yang </a:t>
            </a:r>
            <a:r>
              <a:rPr lang="en-US" sz="1600" dirty="0" err="1">
                <a:latin typeface="comic"/>
              </a:rPr>
              <a:t>memberikan</a:t>
            </a:r>
            <a:r>
              <a:rPr lang="en-US" sz="1600" dirty="0">
                <a:latin typeface="comic"/>
              </a:rPr>
              <a:t> </a:t>
            </a:r>
            <a:r>
              <a:rPr lang="en-US" sz="1600" dirty="0" err="1">
                <a:latin typeface="comic"/>
              </a:rPr>
              <a:t>pinjaman</a:t>
            </a:r>
            <a:r>
              <a:rPr lang="en-US" sz="1600" dirty="0">
                <a:latin typeface="comic"/>
              </a:rPr>
              <a:t> </a:t>
            </a:r>
            <a:r>
              <a:rPr lang="en-US" sz="1600" dirty="0" err="1">
                <a:latin typeface="comic"/>
              </a:rPr>
              <a:t>kepada</a:t>
            </a:r>
            <a:r>
              <a:rPr lang="en-US" sz="1600" dirty="0">
                <a:latin typeface="comic"/>
              </a:rPr>
              <a:t> </a:t>
            </a:r>
            <a:r>
              <a:rPr lang="en-US" sz="1600" dirty="0" err="1">
                <a:latin typeface="comic"/>
              </a:rPr>
              <a:t>individu</a:t>
            </a:r>
            <a:r>
              <a:rPr lang="en-US" sz="1600" dirty="0">
                <a:latin typeface="comic"/>
              </a:rPr>
              <a:t> </a:t>
            </a:r>
            <a:r>
              <a:rPr lang="en-US" sz="1600" dirty="0" err="1">
                <a:latin typeface="comic"/>
              </a:rPr>
              <a:t>dengan</a:t>
            </a:r>
            <a:r>
              <a:rPr lang="en-US" sz="1600" dirty="0">
                <a:latin typeface="comic"/>
              </a:rPr>
              <a:t> </a:t>
            </a:r>
            <a:r>
              <a:rPr lang="en-US" sz="1600" dirty="0" err="1">
                <a:latin typeface="comic"/>
              </a:rPr>
              <a:t>riwayat</a:t>
            </a:r>
            <a:r>
              <a:rPr lang="en-US" sz="1600" dirty="0">
                <a:latin typeface="comic"/>
              </a:rPr>
              <a:t> </a:t>
            </a:r>
            <a:r>
              <a:rPr lang="en-US" sz="1600" dirty="0" err="1">
                <a:latin typeface="comic"/>
              </a:rPr>
              <a:t>kredit</a:t>
            </a:r>
            <a:r>
              <a:rPr lang="en-US" sz="1600" dirty="0">
                <a:latin typeface="comic"/>
              </a:rPr>
              <a:t> </a:t>
            </a:r>
            <a:r>
              <a:rPr lang="en-US" sz="1600" dirty="0" err="1">
                <a:latin typeface="comic"/>
              </a:rPr>
              <a:t>terbatas</a:t>
            </a:r>
            <a:r>
              <a:rPr lang="en-US" sz="1600" dirty="0">
                <a:latin typeface="comic"/>
              </a:rPr>
              <a:t>.</a:t>
            </a:r>
            <a:endParaRPr lang="en-US" sz="1600" b="1">
              <a:latin typeface="comic"/>
            </a:endParaRPr>
          </a:p>
          <a:p>
            <a:pPr marL="285750" indent="-285750">
              <a:buChar char="•"/>
            </a:pPr>
            <a:endParaRPr lang="en-US" sz="1600" b="1">
              <a:latin typeface="comic"/>
            </a:endParaRPr>
          </a:p>
          <a:p>
            <a:pPr marL="285750" indent="-285750">
              <a:buChar char="•"/>
            </a:pPr>
            <a:r>
              <a:rPr lang="en-US" sz="1600" b="1" dirty="0">
                <a:latin typeface="comic"/>
              </a:rPr>
              <a:t>Tujuan Home Credit</a:t>
            </a:r>
          </a:p>
          <a:p>
            <a:r>
              <a:rPr lang="en-US" sz="1600" dirty="0">
                <a:latin typeface="comic"/>
                <a:cs typeface="Calibri"/>
              </a:rPr>
              <a:t>Home credit </a:t>
            </a:r>
            <a:r>
              <a:rPr lang="en-US" sz="1600" dirty="0" err="1">
                <a:latin typeface="comic"/>
                <a:cs typeface="Calibri"/>
              </a:rPr>
              <a:t>ingin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memperluas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penawaran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ke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lebih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banyak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pelanggan</a:t>
            </a:r>
            <a:r>
              <a:rPr lang="en-US" sz="1600" dirty="0">
                <a:latin typeface="comic"/>
                <a:cs typeface="Calibri"/>
              </a:rPr>
              <a:t> </a:t>
            </a:r>
            <a:r>
              <a:rPr lang="en-US" sz="1600" dirty="0" err="1">
                <a:latin typeface="comic"/>
                <a:cs typeface="Calibri"/>
              </a:rPr>
              <a:t>dengan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menargetkan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jumlah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pelanggan</a:t>
            </a:r>
            <a:r>
              <a:rPr lang="en-US" sz="1600" dirty="0">
                <a:latin typeface="comic"/>
                <a:cs typeface="Calibri"/>
              </a:rPr>
              <a:t> yang </a:t>
            </a:r>
            <a:r>
              <a:rPr lang="en-US" sz="1600" dirty="0" err="1">
                <a:latin typeface="comic"/>
                <a:cs typeface="Calibri"/>
              </a:rPr>
              <a:t>lebih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besar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memungkinkan</a:t>
            </a:r>
            <a:r>
              <a:rPr lang="en-US" sz="1600" dirty="0">
                <a:latin typeface="comic"/>
                <a:cs typeface="Calibri"/>
              </a:rPr>
              <a:t> Home Credit </a:t>
            </a:r>
            <a:r>
              <a:rPr lang="en-US" sz="1600" dirty="0" err="1">
                <a:latin typeface="comic"/>
                <a:cs typeface="Calibri"/>
              </a:rPr>
              <a:t>untuk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meningkatkan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pendapatannya</a:t>
            </a:r>
            <a:r>
              <a:rPr lang="en-US" sz="1600" dirty="0">
                <a:latin typeface="comic"/>
                <a:cs typeface="Calibri"/>
              </a:rPr>
              <a:t>. </a:t>
            </a:r>
            <a:r>
              <a:rPr lang="en-US" sz="1600" dirty="0" err="1">
                <a:latin typeface="comic"/>
                <a:cs typeface="Calibri"/>
              </a:rPr>
              <a:t>Namun</a:t>
            </a:r>
            <a:r>
              <a:rPr lang="en-US" sz="1600" dirty="0">
                <a:latin typeface="comic"/>
                <a:cs typeface="Calibri"/>
              </a:rPr>
              <a:t>, </a:t>
            </a:r>
            <a:r>
              <a:rPr lang="en-US" sz="1600" dirty="0" err="1">
                <a:latin typeface="comic"/>
                <a:cs typeface="Calibri"/>
              </a:rPr>
              <a:t>semakin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banyak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pinjaman</a:t>
            </a:r>
            <a:r>
              <a:rPr lang="en-US" sz="1600" dirty="0">
                <a:latin typeface="comic"/>
                <a:cs typeface="Calibri"/>
              </a:rPr>
              <a:t> yang </a:t>
            </a:r>
            <a:r>
              <a:rPr lang="en-US" sz="1600" dirty="0" err="1">
                <a:latin typeface="comic"/>
                <a:cs typeface="Calibri"/>
              </a:rPr>
              <a:t>ditawarkan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perusahaan</a:t>
            </a:r>
            <a:r>
              <a:rPr lang="en-US" sz="1600" dirty="0">
                <a:latin typeface="comic"/>
                <a:cs typeface="Calibri"/>
              </a:rPr>
              <a:t>, </a:t>
            </a:r>
            <a:r>
              <a:rPr lang="en-US" sz="1600" dirty="0" err="1">
                <a:latin typeface="comic"/>
                <a:cs typeface="Calibri"/>
              </a:rPr>
              <a:t>semakin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banyak</a:t>
            </a:r>
            <a:r>
              <a:rPr lang="en-US" sz="1600" dirty="0">
                <a:latin typeface="comic"/>
                <a:cs typeface="Calibri"/>
              </a:rPr>
              <a:t> </a:t>
            </a:r>
            <a:r>
              <a:rPr lang="en-US" sz="1600" dirty="0" err="1">
                <a:latin typeface="comic"/>
                <a:cs typeface="Calibri"/>
              </a:rPr>
              <a:t>pelanggan</a:t>
            </a:r>
            <a:r>
              <a:rPr lang="en-US" sz="1600" dirty="0">
                <a:latin typeface="comic"/>
                <a:cs typeface="Calibri"/>
              </a:rPr>
              <a:t> yang </a:t>
            </a:r>
            <a:r>
              <a:rPr lang="en-US" sz="1600" dirty="0" err="1">
                <a:latin typeface="comic"/>
                <a:cs typeface="Calibri"/>
              </a:rPr>
              <a:t>terkena</a:t>
            </a:r>
            <a:r>
              <a:rPr lang="en-US" sz="1600" dirty="0">
                <a:latin typeface="comic"/>
                <a:cs typeface="Calibri"/>
              </a:rPr>
              <a:t> Home Credit </a:t>
            </a:r>
            <a:r>
              <a:rPr lang="en-US" sz="1600" dirty="0" err="1">
                <a:latin typeface="comic"/>
                <a:cs typeface="Calibri"/>
              </a:rPr>
              <a:t>berisiko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tinggi</a:t>
            </a:r>
            <a:r>
              <a:rPr lang="en-US" sz="1600" dirty="0">
                <a:latin typeface="comic"/>
                <a:cs typeface="Calibri"/>
              </a:rPr>
              <a:t> (</a:t>
            </a:r>
            <a:r>
              <a:rPr lang="en-US" sz="1600" dirty="0" err="1">
                <a:latin typeface="comic"/>
                <a:cs typeface="Calibri"/>
              </a:rPr>
              <a:t>tingkat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gagal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bayar</a:t>
            </a:r>
            <a:r>
              <a:rPr lang="en-US" sz="1600" dirty="0">
                <a:latin typeface="comic"/>
                <a:cs typeface="Calibri"/>
              </a:rPr>
              <a:t>). </a:t>
            </a:r>
          </a:p>
          <a:p>
            <a:endParaRPr lang="en-US" sz="1600">
              <a:latin typeface="comic"/>
              <a:cs typeface="Calibri"/>
            </a:endParaRPr>
          </a:p>
          <a:p>
            <a:pPr marL="285750" indent="-285750">
              <a:buChar char="•"/>
            </a:pPr>
            <a:r>
              <a:rPr lang="en-US" sz="1600" b="1" dirty="0">
                <a:latin typeface="comic"/>
                <a:cs typeface="Calibri"/>
              </a:rPr>
              <a:t>Business Success Criteria</a:t>
            </a:r>
          </a:p>
          <a:p>
            <a:r>
              <a:rPr lang="en-US" sz="1600" dirty="0" err="1">
                <a:latin typeface="comic"/>
                <a:cs typeface="Calibri"/>
              </a:rPr>
              <a:t>Berkurangnya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pelanggan</a:t>
            </a:r>
            <a:r>
              <a:rPr lang="en-US" sz="1600" dirty="0">
                <a:latin typeface="comic"/>
                <a:cs typeface="Calibri"/>
              </a:rPr>
              <a:t> yang </a:t>
            </a:r>
            <a:r>
              <a:rPr lang="en-US" sz="1600" dirty="0" err="1">
                <a:latin typeface="comic"/>
                <a:cs typeface="Calibri"/>
              </a:rPr>
              <a:t>gagal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bayar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sehingga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dapat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meningkatkan</a:t>
            </a:r>
            <a:r>
              <a:rPr lang="en-US" sz="1600" dirty="0">
                <a:latin typeface="comic"/>
                <a:cs typeface="Calibri"/>
              </a:rPr>
              <a:t> </a:t>
            </a:r>
            <a:r>
              <a:rPr lang="en-US" sz="1600" dirty="0" err="1">
                <a:latin typeface="comic"/>
                <a:cs typeface="Calibri"/>
              </a:rPr>
              <a:t>pendapatan</a:t>
            </a:r>
            <a:r>
              <a:rPr lang="en-US" sz="1600" dirty="0">
                <a:latin typeface="comic"/>
                <a:cs typeface="Calibri"/>
              </a:rPr>
              <a:t> </a:t>
            </a:r>
            <a:r>
              <a:rPr lang="en-US" sz="1600" dirty="0" err="1">
                <a:latin typeface="comic"/>
                <a:cs typeface="Calibri"/>
              </a:rPr>
              <a:t>perusahaan</a:t>
            </a:r>
            <a:r>
              <a:rPr lang="en-US" sz="1600" dirty="0">
                <a:latin typeface="comic"/>
                <a:cs typeface="Calibri"/>
              </a:rPr>
              <a:t>.</a:t>
            </a:r>
          </a:p>
          <a:p>
            <a:pPr marL="285750" indent="-285750">
              <a:buChar char="•"/>
            </a:pPr>
            <a:endParaRPr lang="en-US" sz="1500" b="1">
              <a:latin typeface="comic"/>
            </a:endParaRPr>
          </a:p>
        </p:txBody>
      </p:sp>
    </p:spTree>
    <p:extLst>
      <p:ext uri="{BB962C8B-B14F-4D97-AF65-F5344CB8AC3E}">
        <p14:creationId xmlns:p14="http://schemas.microsoft.com/office/powerpoint/2010/main" val="2955286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000" b="1">
                <a:solidFill>
                  <a:srgbClr val="601F99"/>
                </a:solidFill>
                <a:latin typeface="Inter Medium"/>
                <a:ea typeface="Inter"/>
                <a:sym typeface="Inter"/>
              </a:rPr>
              <a:t>Business </a:t>
            </a:r>
            <a:r>
              <a:rPr lang="en" sz="1000" b="1">
                <a:solidFill>
                  <a:srgbClr val="601F99"/>
                </a:solidFill>
                <a:latin typeface="Inter"/>
                <a:ea typeface="Inter"/>
                <a:sym typeface="Inter"/>
              </a:rPr>
              <a:t>Understanding</a:t>
            </a:r>
            <a:endParaRPr lang="en" sz="1000">
              <a:solidFill>
                <a:srgbClr val="601F99"/>
              </a:solidFill>
              <a:latin typeface="Inter"/>
              <a:ea typeface="Inter"/>
              <a:sym typeface="Inter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5519B6-8124-6CF8-F690-E7E50FF48994}"/>
              </a:ext>
            </a:extLst>
          </p:cNvPr>
          <p:cNvSpPr/>
          <p:nvPr/>
        </p:nvSpPr>
        <p:spPr>
          <a:xfrm>
            <a:off x="457200" y="1097672"/>
            <a:ext cx="3916680" cy="257555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Dengan</a:t>
            </a:r>
            <a:r>
              <a:rPr lang="en-US" sz="160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data yang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tersedia</a:t>
            </a:r>
            <a:r>
              <a:rPr lang="en-US" sz="160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,  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dilakukan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pemodelan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 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menentukan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potensi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pelangg</a:t>
            </a:r>
            <a:r>
              <a:rPr lang="en-US" sz="160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 an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dalam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membayar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kredit</a:t>
            </a:r>
            <a:r>
              <a:rPr lang="en-US" sz="160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. 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Dengan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potensi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pelanggan</a:t>
            </a:r>
            <a:r>
              <a:rPr lang="en-US" sz="160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 yang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berhasil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dimodelkan</a:t>
            </a:r>
            <a:r>
              <a:rPr lang="en-US" sz="160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,  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dapat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diketahui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risiko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gagal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bayar</a:t>
            </a:r>
            <a:r>
              <a:rPr lang="en-US" sz="1600" dirty="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 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kredit</a:t>
            </a:r>
            <a:r>
              <a:rPr lang="en-US" sz="160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 pada </a:t>
            </a:r>
            <a:r>
              <a:rPr lang="en-US" sz="1600" err="1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pelanggan</a:t>
            </a:r>
            <a:r>
              <a:rPr lang="en-US" sz="1600">
                <a:solidFill>
                  <a:schemeClr val="tx1"/>
                </a:solidFill>
                <a:latin typeface="comic"/>
                <a:ea typeface="Segoe UI"/>
                <a:cs typeface="Segoe UI"/>
              </a:rPr>
              <a:t>.​</a:t>
            </a:r>
            <a:endParaRPr lang="en-US" sz="1600">
              <a:solidFill>
                <a:schemeClr val="tx1"/>
              </a:solidFill>
              <a:latin typeface="comic"/>
              <a:cs typeface="Times New Roman"/>
            </a:endParaRPr>
          </a:p>
        </p:txBody>
      </p:sp>
      <p:sp>
        <p:nvSpPr>
          <p:cNvPr id="4" name="Flowchart: Predefined Process 3">
            <a:extLst>
              <a:ext uri="{FF2B5EF4-FFF2-40B4-BE49-F238E27FC236}">
                <a16:creationId xmlns:a16="http://schemas.microsoft.com/office/drawing/2014/main" id="{BEAB53B4-D7C6-B125-B15F-96B5A56E2BC1}"/>
              </a:ext>
            </a:extLst>
          </p:cNvPr>
          <p:cNvSpPr/>
          <p:nvPr/>
        </p:nvSpPr>
        <p:spPr>
          <a:xfrm>
            <a:off x="659331" y="690011"/>
            <a:ext cx="3524049" cy="525780"/>
          </a:xfrm>
          <a:prstGeom prst="flowChartPredefined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" sz="2800">
              <a:solidFill>
                <a:schemeClr val="tx1"/>
              </a:solidFill>
              <a:latin typeface="Maven Pro SemiBold"/>
              <a:ea typeface="+mn-lt"/>
              <a:cs typeface="+mn-lt"/>
            </a:endParaRPr>
          </a:p>
          <a:p>
            <a:pPr algn="ctr"/>
            <a:r>
              <a:rPr lang="en" sz="2800">
                <a:solidFill>
                  <a:srgbClr val="7030A0"/>
                </a:solidFill>
                <a:latin typeface="Maven Pro SemiBold"/>
                <a:ea typeface="+mn-lt"/>
                <a:cs typeface="+mn-lt"/>
              </a:rPr>
              <a:t>Situation Assessment</a:t>
            </a:r>
            <a:endParaRPr lang="en-US" sz="2800">
              <a:solidFill>
                <a:srgbClr val="7030A0"/>
              </a:solidFill>
              <a:latin typeface="Maven Pro SemiBold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tx1"/>
              </a:solidFill>
              <a:latin typeface="Times New Roman"/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CB2ED6-FDAD-E452-F482-1F0AF745AB98}"/>
              </a:ext>
            </a:extLst>
          </p:cNvPr>
          <p:cNvSpPr/>
          <p:nvPr/>
        </p:nvSpPr>
        <p:spPr>
          <a:xfrm>
            <a:off x="4807618" y="1171466"/>
            <a:ext cx="3863340" cy="26365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endParaRPr lang="en-US" sz="1600">
              <a:solidFill>
                <a:schemeClr val="tx1"/>
              </a:solidFill>
              <a:latin typeface="comic"/>
              <a:ea typeface="+mn-lt"/>
              <a:cs typeface="+mn-lt"/>
            </a:endParaRPr>
          </a:p>
          <a:p>
            <a:pPr algn="just"/>
            <a:endParaRPr lang="en-US" sz="1600">
              <a:solidFill>
                <a:schemeClr val="tx1"/>
              </a:solidFill>
              <a:latin typeface="comic"/>
              <a:ea typeface="+mn-lt"/>
              <a:cs typeface="+mn-lt"/>
            </a:endParaRPr>
          </a:p>
          <a:p>
            <a:pPr algn="just"/>
            <a:endParaRPr lang="en-US" sz="1600">
              <a:solidFill>
                <a:schemeClr val="tx1"/>
              </a:solidFill>
              <a:latin typeface="comic"/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Model yang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dikembangkan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prediksi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risiko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gagal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bayar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credit oleh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peminjam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</a:p>
          <a:p>
            <a:pPr algn="just"/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adalah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logistic regression, random forest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classifer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, dan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Arial"/>
              </a:rPr>
              <a:t>LightGBM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Arial"/>
              </a:rPr>
              <a:t>classfier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.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Dengan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membandingakan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ketiga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 model yang mana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memiliki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akurasi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 yang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lebih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tinggi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dan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keberhasilan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model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dapat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diukur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melalui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akurasi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comic"/>
                <a:ea typeface="+mn-lt"/>
                <a:cs typeface="+mn-lt"/>
              </a:rPr>
              <a:t>prediksi</a:t>
            </a:r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 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comic"/>
                <a:ea typeface="+mn-lt"/>
                <a:cs typeface="+mn-lt"/>
              </a:rPr>
              <a:t>model minimal 80%.</a:t>
            </a:r>
            <a:endParaRPr lang="en-US" sz="1600" dirty="0">
              <a:solidFill>
                <a:schemeClr val="tx1"/>
              </a:solidFill>
              <a:latin typeface="comic"/>
              <a:cs typeface="Calibri" panose="020F0502020204030204"/>
            </a:endParaRPr>
          </a:p>
          <a:p>
            <a:pPr algn="just"/>
            <a:endParaRPr lang="en-US" sz="1600">
              <a:solidFill>
                <a:schemeClr val="tx1"/>
              </a:solidFill>
              <a:latin typeface="comic"/>
              <a:cs typeface="Segoe UI"/>
            </a:endParaRPr>
          </a:p>
        </p:txBody>
      </p:sp>
      <p:sp>
        <p:nvSpPr>
          <p:cNvPr id="6" name="Flowchart: Predefined Process 5">
            <a:extLst>
              <a:ext uri="{FF2B5EF4-FFF2-40B4-BE49-F238E27FC236}">
                <a16:creationId xmlns:a16="http://schemas.microsoft.com/office/drawing/2014/main" id="{A95C5ED2-FB51-382E-86B5-F82EB8B9EC00}"/>
              </a:ext>
            </a:extLst>
          </p:cNvPr>
          <p:cNvSpPr/>
          <p:nvPr/>
        </p:nvSpPr>
        <p:spPr>
          <a:xfrm>
            <a:off x="4476049" y="643890"/>
            <a:ext cx="4531693" cy="525780"/>
          </a:xfrm>
          <a:prstGeom prst="flowChartPredefined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" sz="1600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  <a:p>
            <a:pPr algn="ctr"/>
            <a:r>
              <a:rPr lang="en" sz="2800">
                <a:solidFill>
                  <a:srgbClr val="7030A0"/>
                </a:solidFill>
                <a:latin typeface="Maven Pro SemiBold"/>
                <a:ea typeface="+mn-lt"/>
                <a:cs typeface="+mn-lt"/>
              </a:rPr>
              <a:t>Data Mining Goal</a:t>
            </a:r>
            <a:endParaRPr lang="en" sz="2800">
              <a:solidFill>
                <a:srgbClr val="7030A0"/>
              </a:solidFill>
              <a:latin typeface="Maven Pro SemiBold"/>
              <a:cs typeface="Calibri"/>
            </a:endParaRPr>
          </a:p>
          <a:p>
            <a:endParaRPr lang="en" sz="1600">
              <a:solidFill>
                <a:schemeClr val="tx1"/>
              </a:solidFill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057519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</a:t>
            </a:r>
            <a:r>
              <a:rPr lang="en" sz="90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Bersertifikat</a:t>
            </a: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26738" y="628507"/>
            <a:ext cx="8480401" cy="518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solidFill>
                  <a:srgbClr val="A338EB"/>
                </a:solidFill>
                <a:latin typeface="Maven Pro SemiBold"/>
                <a:cs typeface="Times New Roman"/>
                <a:sym typeface="Maven Pro SemiBold"/>
              </a:rPr>
              <a:t>Produce Project Plan</a:t>
            </a:r>
            <a:endParaRPr lang="en-US" sz="2800">
              <a:cs typeface="Calibri Light" panose="020F0302020204030204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000" b="1">
                <a:solidFill>
                  <a:srgbClr val="601F99"/>
                </a:solidFill>
                <a:latin typeface="Inter"/>
                <a:ea typeface="Inter"/>
              </a:rPr>
              <a:t>Business Understanding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9FA38-41C3-78E0-6C3E-8054C01B8261}"/>
              </a:ext>
            </a:extLst>
          </p:cNvPr>
          <p:cNvSpPr txBox="1"/>
          <p:nvPr/>
        </p:nvSpPr>
        <p:spPr>
          <a:xfrm>
            <a:off x="330869" y="1330993"/>
            <a:ext cx="8480757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mic"/>
              </a:rPr>
              <a:t>Waktu </a:t>
            </a:r>
            <a:r>
              <a:rPr lang="en-US" sz="1600" err="1">
                <a:latin typeface="comic"/>
              </a:rPr>
              <a:t>pengerjaan</a:t>
            </a:r>
            <a:r>
              <a:rPr lang="en-US" sz="1600">
                <a:latin typeface="comic"/>
              </a:rPr>
              <a:t> Final Project </a:t>
            </a:r>
            <a:r>
              <a:rPr lang="en-US" sz="1600" err="1">
                <a:latin typeface="comic"/>
              </a:rPr>
              <a:t>dilaksanakan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tanggal</a:t>
            </a:r>
            <a:r>
              <a:rPr lang="en-US" sz="1600">
                <a:latin typeface="comic"/>
              </a:rPr>
              <a:t> 30 Mei </a:t>
            </a:r>
            <a:r>
              <a:rPr lang="en-US" sz="1600" err="1">
                <a:latin typeface="comic"/>
              </a:rPr>
              <a:t>hingga</a:t>
            </a:r>
            <a:r>
              <a:rPr lang="en-US" sz="1600">
                <a:latin typeface="comic"/>
              </a:rPr>
              <a:t> 15</a:t>
            </a:r>
          </a:p>
          <a:p>
            <a:r>
              <a:rPr lang="en-US" sz="1600">
                <a:latin typeface="comic"/>
              </a:rPr>
              <a:t>Juni 2023. Final Project </a:t>
            </a:r>
            <a:r>
              <a:rPr lang="en-US" sz="1600" err="1">
                <a:latin typeface="comic"/>
              </a:rPr>
              <a:t>ini</a:t>
            </a:r>
            <a:r>
              <a:rPr lang="en-US" sz="1600">
                <a:latin typeface="comic"/>
              </a:rPr>
              <a:t> </a:t>
            </a:r>
            <a:r>
              <a:rPr lang="en-US" sz="1600" err="1">
                <a:latin typeface="comic"/>
              </a:rPr>
              <a:t>menggunakan</a:t>
            </a:r>
            <a:r>
              <a:rPr lang="en-US" sz="1600">
                <a:latin typeface="comic"/>
              </a:rPr>
              <a:t> dataset Home Credit Risk Scoring</a:t>
            </a:r>
          </a:p>
          <a:p>
            <a:r>
              <a:rPr lang="en-US" sz="1600" err="1">
                <a:latin typeface="comic"/>
              </a:rPr>
              <a:t>berikut</a:t>
            </a:r>
            <a:r>
              <a:rPr lang="en-US" sz="1600">
                <a:latin typeface="comic"/>
              </a:rPr>
              <a:t> : (</a:t>
            </a:r>
            <a:r>
              <a:rPr lang="en-US" sz="1600">
                <a:latin typeface="comic"/>
                <a:hlinkClick r:id="rId5"/>
              </a:rPr>
              <a:t>https://www.kaggle.com/competitions/home-credit-default-risk/data</a:t>
            </a:r>
            <a:r>
              <a:rPr lang="en-US" sz="1600">
                <a:latin typeface="comic"/>
              </a:rPr>
              <a:t>).</a:t>
            </a:r>
          </a:p>
          <a:p>
            <a:endParaRPr lang="en-US" sz="1600">
              <a:latin typeface="comic"/>
            </a:endParaRPr>
          </a:p>
          <a:p>
            <a:endParaRPr lang="en-US" sz="1600">
              <a:latin typeface="comic"/>
            </a:endParaRPr>
          </a:p>
          <a:p>
            <a:pPr algn="l"/>
            <a:endParaRPr lang="en-US">
              <a:latin typeface="com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3311B-72E8-9E0D-38E6-4D927C8F0D76}"/>
              </a:ext>
            </a:extLst>
          </p:cNvPr>
          <p:cNvSpPr txBox="1"/>
          <p:nvPr/>
        </p:nvSpPr>
        <p:spPr>
          <a:xfrm>
            <a:off x="325512" y="2294760"/>
            <a:ext cx="807513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mic"/>
                <a:ea typeface="Inter"/>
              </a:rPr>
              <a:t>Pada Final Project </a:t>
            </a:r>
            <a:r>
              <a:rPr lang="en-US" sz="1600" err="1">
                <a:latin typeface="comic"/>
                <a:ea typeface="Inter"/>
              </a:rPr>
              <a:t>ini</a:t>
            </a:r>
            <a:r>
              <a:rPr lang="en-US" sz="1600">
                <a:latin typeface="comic"/>
                <a:ea typeface="Inter"/>
              </a:rPr>
              <a:t>, kami </a:t>
            </a:r>
            <a:r>
              <a:rPr lang="en-US" sz="1600" err="1">
                <a:latin typeface="comic"/>
                <a:ea typeface="Inter"/>
              </a:rPr>
              <a:t>merencanakan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tentang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bagaimana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tujuan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tujuan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tersebut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akan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dicapai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yaitu</a:t>
            </a:r>
            <a:r>
              <a:rPr lang="en-US" sz="1600">
                <a:latin typeface="comic"/>
                <a:ea typeface="Inter"/>
              </a:rPr>
              <a:t>: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 err="1">
                <a:latin typeface="comic"/>
                <a:ea typeface="Inter"/>
              </a:rPr>
              <a:t>Pengumpulan</a:t>
            </a:r>
            <a:r>
              <a:rPr lang="en-US" sz="1600">
                <a:latin typeface="comic"/>
                <a:ea typeface="Inter"/>
              </a:rPr>
              <a:t> dan preprocessing data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 err="1">
                <a:latin typeface="comic"/>
                <a:ea typeface="Inter"/>
              </a:rPr>
              <a:t>Pembuatan</a:t>
            </a:r>
            <a:r>
              <a:rPr lang="en-US" sz="1600">
                <a:latin typeface="comic"/>
                <a:ea typeface="Inter"/>
              </a:rPr>
              <a:t> Dashboard Analytics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 err="1">
                <a:latin typeface="comic"/>
                <a:ea typeface="Inter"/>
              </a:rPr>
              <a:t>Pengembangan</a:t>
            </a:r>
            <a:r>
              <a:rPr lang="en-US" sz="1600">
                <a:latin typeface="comic"/>
                <a:ea typeface="Inter"/>
              </a:rPr>
              <a:t> model logistic regression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 err="1">
                <a:latin typeface="comic"/>
                <a:ea typeface="Inter"/>
              </a:rPr>
              <a:t>Pengembangan</a:t>
            </a:r>
            <a:r>
              <a:rPr lang="en-US" sz="1600">
                <a:latin typeface="comic"/>
                <a:ea typeface="Inter"/>
              </a:rPr>
              <a:t> model random forest </a:t>
            </a:r>
            <a:r>
              <a:rPr lang="en-US" sz="1600" err="1">
                <a:latin typeface="comic"/>
                <a:ea typeface="Inter"/>
              </a:rPr>
              <a:t>classifer</a:t>
            </a:r>
            <a:endParaRPr lang="en-US" sz="1600">
              <a:latin typeface="comic"/>
              <a:ea typeface="Inter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 err="1">
                <a:latin typeface="comic"/>
              </a:rPr>
              <a:t>Pengembangan</a:t>
            </a:r>
            <a:r>
              <a:rPr lang="en-US" sz="1600">
                <a:latin typeface="comic"/>
              </a:rPr>
              <a:t> model </a:t>
            </a:r>
            <a:r>
              <a:rPr lang="en-US" sz="1600" err="1">
                <a:latin typeface="comic"/>
                <a:ea typeface="Inter"/>
              </a:rPr>
              <a:t>LightGBM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classfier</a:t>
            </a:r>
            <a:endParaRPr lang="en-US" sz="1600">
              <a:latin typeface="comic"/>
              <a:ea typeface="Inter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 err="1">
                <a:latin typeface="comic"/>
                <a:ea typeface="Inter"/>
              </a:rPr>
              <a:t>Membandingkan</a:t>
            </a:r>
            <a:r>
              <a:rPr lang="en-US" sz="1600">
                <a:latin typeface="comic"/>
                <a:ea typeface="Inter"/>
              </a:rPr>
              <a:t> </a:t>
            </a:r>
            <a:r>
              <a:rPr lang="en-US" sz="1600" err="1">
                <a:latin typeface="comic"/>
                <a:ea typeface="Inter"/>
              </a:rPr>
              <a:t>akurasi</a:t>
            </a:r>
            <a:r>
              <a:rPr lang="en-US" sz="1600">
                <a:latin typeface="comic"/>
                <a:ea typeface="Inter"/>
              </a:rPr>
              <a:t> model logistic regression, random forest </a:t>
            </a:r>
            <a:r>
              <a:rPr lang="en-US" sz="1600" err="1">
                <a:latin typeface="comic"/>
                <a:ea typeface="Inter"/>
              </a:rPr>
              <a:t>classifer</a:t>
            </a:r>
            <a:r>
              <a:rPr lang="en-US" sz="1600">
                <a:latin typeface="comic"/>
                <a:ea typeface="Inter"/>
              </a:rPr>
              <a:t>, dan </a:t>
            </a:r>
            <a:r>
              <a:rPr lang="en-US" sz="1600" err="1">
                <a:latin typeface="comic"/>
              </a:rPr>
              <a:t>LightGBMclassfier</a:t>
            </a:r>
            <a:endParaRPr lang="en-US">
              <a:latin typeface="comic"/>
            </a:endParaRPr>
          </a:p>
        </p:txBody>
      </p:sp>
    </p:spTree>
    <p:extLst>
      <p:ext uri="{BB962C8B-B14F-4D97-AF65-F5344CB8AC3E}">
        <p14:creationId xmlns:p14="http://schemas.microsoft.com/office/powerpoint/2010/main" val="40860181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47188" y="1494949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>
                <a:solidFill>
                  <a:srgbClr val="FFFFFF"/>
                </a:solidFill>
                <a:latin typeface="Maven Pro SemiBold"/>
                <a:sym typeface="Maven Pro SemiBold"/>
              </a:rPr>
              <a:t>Data Understanding</a:t>
            </a:r>
            <a:endParaRPr lang="en-US"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2023 Program Studi Independen </a:t>
            </a:r>
            <a:r>
              <a:rPr lang="en" sz="90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Bersertifikat</a:t>
            </a: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b="1">
              <a:solidFill>
                <a:schemeClr val="lt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9910323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2023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33266" y="511880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solidFill>
                  <a:srgbClr val="A338EB"/>
                </a:solidFill>
                <a:latin typeface="Maven Pro SemiBold"/>
                <a:cs typeface="Times New Roman"/>
                <a:sym typeface="Maven Pro SemiBold"/>
              </a:rPr>
              <a:t>Data</a:t>
            </a:r>
            <a:endParaRPr lang="en-US" sz="3200">
              <a:cs typeface="Calibri Light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</a:rPr>
              <a:t>Data Understanding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DB467-EEE4-930F-2661-EEF329DFAF65}"/>
              </a:ext>
            </a:extLst>
          </p:cNvPr>
          <p:cNvSpPr txBox="1"/>
          <p:nvPr/>
        </p:nvSpPr>
        <p:spPr>
          <a:xfrm>
            <a:off x="330869" y="1514304"/>
            <a:ext cx="848075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>
                <a:latin typeface="comic"/>
              </a:rPr>
              <a:t>‘Home Credit Default Risk’ </a:t>
            </a:r>
            <a:r>
              <a:rPr lang="en-US" sz="1800" err="1">
                <a:latin typeface="comic"/>
              </a:rPr>
              <a:t>dari</a:t>
            </a:r>
            <a:r>
              <a:rPr lang="en-US" sz="1800">
                <a:latin typeface="comic"/>
              </a:rPr>
              <a:t> website Kaggle.</a:t>
            </a:r>
            <a:endParaRPr lang="en-US">
              <a:latin typeface="comic"/>
            </a:endParaRPr>
          </a:p>
          <a:p>
            <a:endParaRPr lang="en-US" sz="1800" b="1">
              <a:latin typeface="comic"/>
            </a:endParaRPr>
          </a:p>
          <a:p>
            <a:pPr marL="171450" indent="-171450">
              <a:buChar char="•"/>
            </a:pPr>
            <a:r>
              <a:rPr lang="en-US" sz="1800" b="1">
                <a:latin typeface="comic"/>
              </a:rPr>
              <a:t>application_train.csv</a:t>
            </a:r>
            <a:endParaRPr lang="en-US" sz="1800">
              <a:latin typeface="comic"/>
            </a:endParaRPr>
          </a:p>
          <a:p>
            <a:r>
              <a:rPr lang="en-US" sz="1800">
                <a:latin typeface="comic"/>
              </a:rPr>
              <a:t>Data </a:t>
            </a:r>
            <a:r>
              <a:rPr lang="en-US" sz="1800" err="1">
                <a:latin typeface="comic"/>
              </a:rPr>
              <a:t>dengan</a:t>
            </a:r>
            <a:r>
              <a:rPr lang="en-US" sz="1800">
                <a:latin typeface="comic"/>
              </a:rPr>
              <a:t> target, </a:t>
            </a:r>
            <a:r>
              <a:rPr lang="en-US" sz="1800" err="1">
                <a:latin typeface="comic"/>
              </a:rPr>
              <a:t>yaitu</a:t>
            </a:r>
            <a:r>
              <a:rPr lang="en-US" sz="1800">
                <a:latin typeface="comic"/>
              </a:rPr>
              <a:t> “0” dan “1”. </a:t>
            </a:r>
            <a:r>
              <a:rPr lang="en-US" sz="1800" err="1">
                <a:latin typeface="comic"/>
              </a:rPr>
              <a:t>Terdiri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dari</a:t>
            </a:r>
            <a:r>
              <a:rPr lang="en-US" sz="1800">
                <a:latin typeface="comic"/>
              </a:rPr>
              <a:t> 307,511 baris dan 122 </a:t>
            </a:r>
            <a:r>
              <a:rPr lang="en-US" sz="1800" err="1">
                <a:latin typeface="comic"/>
              </a:rPr>
              <a:t>kolom</a:t>
            </a:r>
            <a:r>
              <a:rPr lang="en-US" sz="1800">
                <a:latin typeface="comic"/>
              </a:rPr>
              <a:t>.</a:t>
            </a:r>
          </a:p>
          <a:p>
            <a:endParaRPr lang="en-US" sz="1800" b="1">
              <a:latin typeface="comic"/>
            </a:endParaRPr>
          </a:p>
          <a:p>
            <a:pPr marL="171450" indent="-171450">
              <a:buChar char="•"/>
            </a:pPr>
            <a:r>
              <a:rPr lang="en-US" sz="1800" b="1">
                <a:latin typeface="comic"/>
              </a:rPr>
              <a:t>application_test.csv</a:t>
            </a:r>
            <a:endParaRPr lang="en-US" sz="1800">
              <a:latin typeface="comic"/>
            </a:endParaRPr>
          </a:p>
          <a:p>
            <a:r>
              <a:rPr lang="en-US" sz="1800">
                <a:latin typeface="comic"/>
              </a:rPr>
              <a:t>Data </a:t>
            </a:r>
            <a:r>
              <a:rPr lang="en-US" sz="1800" err="1">
                <a:latin typeface="comic"/>
              </a:rPr>
              <a:t>tanpa</a:t>
            </a:r>
            <a:r>
              <a:rPr lang="en-US" sz="1800">
                <a:latin typeface="comic"/>
              </a:rPr>
              <a:t> TARGET. </a:t>
            </a:r>
            <a:r>
              <a:rPr lang="en-US" sz="1800" err="1">
                <a:latin typeface="comic"/>
              </a:rPr>
              <a:t>Terdiri</a:t>
            </a:r>
            <a:r>
              <a:rPr lang="en-US" sz="1800">
                <a:latin typeface="comic"/>
              </a:rPr>
              <a:t> </a:t>
            </a:r>
            <a:r>
              <a:rPr lang="en-US" sz="1800" err="1">
                <a:latin typeface="comic"/>
              </a:rPr>
              <a:t>dari</a:t>
            </a:r>
            <a:r>
              <a:rPr lang="en-US" sz="1800">
                <a:latin typeface="comic"/>
              </a:rPr>
              <a:t> 48,744 baris dan 121 </a:t>
            </a:r>
            <a:r>
              <a:rPr lang="en-US" sz="1800" err="1">
                <a:latin typeface="comic"/>
              </a:rPr>
              <a:t>kolom</a:t>
            </a:r>
            <a:r>
              <a:rPr lang="en-US" sz="1800">
                <a:latin typeface="comic"/>
              </a:rPr>
              <a:t>.</a:t>
            </a:r>
          </a:p>
          <a:p>
            <a:endParaRPr lang="en-US" sz="1800">
              <a:latin typeface="comic"/>
            </a:endParaRPr>
          </a:p>
        </p:txBody>
      </p:sp>
    </p:spTree>
    <p:extLst>
      <p:ext uri="{BB962C8B-B14F-4D97-AF65-F5344CB8AC3E}">
        <p14:creationId xmlns:p14="http://schemas.microsoft.com/office/powerpoint/2010/main" val="37137864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42</Slides>
  <Notes>42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Home Credit Default Risk Analytics</vt:lpstr>
      <vt:lpstr>PowerPoint Presentation</vt:lpstr>
      <vt:lpstr>PowerPoint Presentation</vt:lpstr>
      <vt:lpstr>Business Understanding</vt:lpstr>
      <vt:lpstr>Bussiness Objective</vt:lpstr>
      <vt:lpstr>PowerPoint Presentation</vt:lpstr>
      <vt:lpstr>Produce Project Plan</vt:lpstr>
      <vt:lpstr>Data Understanding</vt:lpstr>
      <vt:lpstr>Data</vt:lpstr>
      <vt:lpstr>Variabel</vt:lpstr>
      <vt:lpstr>Missing Value</vt:lpstr>
      <vt:lpstr>EDA Before Handling</vt:lpstr>
      <vt:lpstr>EDA Before Handling</vt:lpstr>
      <vt:lpstr>TARGET Column Distribution</vt:lpstr>
      <vt:lpstr>Data Preparation </vt:lpstr>
      <vt:lpstr>Exploratory Data Analysis(EDA)</vt:lpstr>
      <vt:lpstr>  Handling Missing Value  2.  Categorical Column Statistics 3.  Encoding Data 4.  Mengecek Anomali  5.  Mengecek Korelasi  6.  Melihat hubungan umur dengan target  7.  Upsampling imbalance data  </vt:lpstr>
      <vt:lpstr>Handling Missing Value</vt:lpstr>
      <vt:lpstr>Categorical Column Statistics</vt:lpstr>
      <vt:lpstr>Categorical Column Statistics</vt:lpstr>
      <vt:lpstr>Categorical Column Statistics</vt:lpstr>
      <vt:lpstr>Encoding Data</vt:lpstr>
      <vt:lpstr>Mengecek Anomali</vt:lpstr>
      <vt:lpstr>Mengecek Anomali</vt:lpstr>
      <vt:lpstr>Mengecek Korelasi</vt:lpstr>
      <vt:lpstr>Melihat Hubungan Umur Dengan Target</vt:lpstr>
      <vt:lpstr>Upsampling Imbalance Data</vt:lpstr>
      <vt:lpstr>Dashboard</vt:lpstr>
      <vt:lpstr>PowerPoint Presentation</vt:lpstr>
      <vt:lpstr>Modelling</vt:lpstr>
      <vt:lpstr> Logistic Regression</vt:lpstr>
      <vt:lpstr>EDA (Exploratory Data Analysis) Logistic Regression </vt:lpstr>
      <vt:lpstr>RandomForest</vt:lpstr>
      <vt:lpstr>EDA (Exploratory Data Analysis) Random Forest </vt:lpstr>
      <vt:lpstr>LightGBMclassfier</vt:lpstr>
      <vt:lpstr>PowerPoint Presentation</vt:lpstr>
      <vt:lpstr>Evaluation </vt:lpstr>
      <vt:lpstr>PowerPoint Presentation</vt:lpstr>
      <vt:lpstr>PowerPoint Presentation</vt:lpstr>
      <vt:lpstr>Confusion Matrix Logistic Regression and LightGBM </vt:lpstr>
      <vt:lpstr>PowerPoint Presentation</vt:lpstr>
      <vt:lpstr>Thank you! 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D  I O  N</dc:creator>
  <cp:revision>11</cp:revision>
  <dcterms:modified xsi:type="dcterms:W3CDTF">2023-06-15T05:28:20Z</dcterms:modified>
</cp:coreProperties>
</file>